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60" r:id="rId4"/>
    <p:sldId id="258" r:id="rId5"/>
    <p:sldId id="269" r:id="rId6"/>
    <p:sldId id="270" r:id="rId7"/>
    <p:sldId id="271" r:id="rId8"/>
    <p:sldId id="272" r:id="rId9"/>
    <p:sldId id="273" r:id="rId10"/>
    <p:sldId id="274" r:id="rId11"/>
    <p:sldId id="275" r:id="rId12"/>
    <p:sldId id="276" r:id="rId13"/>
    <p:sldId id="268" r:id="rId14"/>
  </p:sldIdLst>
  <p:sldSz cx="12192000" cy="6858000"/>
  <p:notesSz cx="6858000" cy="9144000"/>
  <p:embeddedFontLs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Dosis" pitchFamily="2" charset="0"/>
      <p:regular r:id="rId20"/>
      <p:bold r:id="rId21"/>
    </p:embeddedFont>
    <p:embeddedFont>
      <p:font typeface="Montserrat" panose="00000500000000000000" pitchFamily="2" charset="0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6" roundtripDataSignature="AMtx7mgSFzXhIhhYlLLhnkhKkY8Esvvaw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74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customschemas.google.com/relationships/presentationmetadata" Target="meta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536246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533650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274634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cf82d40dce_0_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gcf82d40dce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162933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92345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801433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943167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843756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g10f6edec7b9_0_4"/>
          <p:cNvSpPr txBox="1">
            <a:spLocks noGrp="1"/>
          </p:cNvSpPr>
          <p:nvPr>
            <p:ph type="ctrTitle"/>
          </p:nvPr>
        </p:nvSpPr>
        <p:spPr>
          <a:xfrm>
            <a:off x="415606" y="992767"/>
            <a:ext cx="5588700" cy="24123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ontserrat"/>
              <a:buNone/>
              <a:defRPr sz="4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ontserrat"/>
              <a:buNone/>
              <a:defRPr sz="4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ontserrat"/>
              <a:buNone/>
              <a:defRPr sz="4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ontserrat"/>
              <a:buNone/>
              <a:defRPr sz="4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ontserrat"/>
              <a:buNone/>
              <a:defRPr sz="4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ontserrat"/>
              <a:buNone/>
              <a:defRPr sz="4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ontserrat"/>
              <a:buNone/>
              <a:defRPr sz="4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ontserrat"/>
              <a:buNone/>
              <a:defRPr sz="4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ontserrat"/>
              <a:buNone/>
              <a:defRPr sz="4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5" name="Google Shape;15;g10f6edec7b9_0_4"/>
          <p:cNvSpPr txBox="1">
            <a:spLocks noGrp="1"/>
          </p:cNvSpPr>
          <p:nvPr>
            <p:ph type="subTitle" idx="1"/>
          </p:nvPr>
        </p:nvSpPr>
        <p:spPr>
          <a:xfrm>
            <a:off x="415600" y="3540867"/>
            <a:ext cx="5588700" cy="1292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6" name="Google Shape;16;g10f6edec7b9_0_4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g10f6edec7b9_0_39"/>
          <p:cNvSpPr txBox="1">
            <a:spLocks noGrp="1"/>
          </p:cNvSpPr>
          <p:nvPr>
            <p:ph type="title" hasCustomPrompt="1"/>
          </p:nvPr>
        </p:nvSpPr>
        <p:spPr>
          <a:xfrm>
            <a:off x="500400" y="1474833"/>
            <a:ext cx="11360700" cy="26181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50" name="Google Shape;50;g10f6edec7b9_0_39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700" cy="1734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81000" algn="ctr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 algn="ct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algn="ctr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algn="ctr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algn="ct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algn="ctr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algn="ctr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algn="ct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algn="ctr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51" name="Google Shape;51;g10f6edec7b9_0_39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10f6edec7b9_0_43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10f6edec7b9_0_45"/>
          <p:cNvSpPr txBox="1">
            <a:spLocks noGrp="1"/>
          </p:cNvSpPr>
          <p:nvPr>
            <p:ph type="title"/>
          </p:nvPr>
        </p:nvSpPr>
        <p:spPr>
          <a:xfrm>
            <a:off x="242589" y="213297"/>
            <a:ext cx="10515600" cy="46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g10f6edec7b9_0_4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925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1pPr>
            <a:lvl2pPr marL="914400" lvl="1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2pPr>
            <a:lvl3pPr marL="1371600" lvl="2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3pPr>
            <a:lvl4pPr marL="1828800" lvl="3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4pPr>
            <a:lvl5pPr marL="2286000" lvl="4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5pPr>
            <a:lvl6pPr marL="2743200" lvl="5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57" name="Google Shape;57;g10f6edec7b9_0_4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9pPr>
          </a:lstStyle>
          <a:p>
            <a:endParaRPr/>
          </a:p>
        </p:txBody>
      </p:sp>
      <p:sp>
        <p:nvSpPr>
          <p:cNvPr id="58" name="Google Shape;58;g10f6edec7b9_0_4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9pPr>
          </a:lstStyle>
          <a:p>
            <a:endParaRPr/>
          </a:p>
        </p:txBody>
      </p:sp>
      <p:sp>
        <p:nvSpPr>
          <p:cNvPr id="59" name="Google Shape;59;g10f6edec7b9_0_4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g10f6edec7b9_0_8"/>
          <p:cNvSpPr txBox="1">
            <a:spLocks noGrp="1"/>
          </p:cNvSpPr>
          <p:nvPr>
            <p:ph type="title"/>
          </p:nvPr>
        </p:nvSpPr>
        <p:spPr>
          <a:xfrm>
            <a:off x="933600" y="2867800"/>
            <a:ext cx="10324800" cy="1122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500"/>
              <a:buFont typeface="Montserrat"/>
              <a:buNone/>
              <a:defRPr sz="55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Montserrat"/>
              <a:buNone/>
              <a:defRPr sz="5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Montserrat"/>
              <a:buNone/>
              <a:defRPr sz="5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Montserrat"/>
              <a:buNone/>
              <a:defRPr sz="5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Montserrat"/>
              <a:buNone/>
              <a:defRPr sz="5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Montserrat"/>
              <a:buNone/>
              <a:defRPr sz="5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Montserrat"/>
              <a:buNone/>
              <a:defRPr sz="5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Montserrat"/>
              <a:buNone/>
              <a:defRPr sz="5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Montserrat"/>
              <a:buNone/>
              <a:defRPr sz="5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9" name="Google Shape;19;g10f6edec7b9_0_8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g10f6edec7b9_0_11"/>
          <p:cNvSpPr txBox="1">
            <a:spLocks noGrp="1"/>
          </p:cNvSpPr>
          <p:nvPr>
            <p:ph type="title"/>
          </p:nvPr>
        </p:nvSpPr>
        <p:spPr>
          <a:xfrm>
            <a:off x="585800" y="593367"/>
            <a:ext cx="111909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2" name="Google Shape;22;g10f6edec7b9_0_1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492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●"/>
              <a:defRPr sz="1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492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492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492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492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492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492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492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492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3" name="Google Shape;23;g10f6edec7b9_0_1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1">
  <p:cSld name="TITLE_AND_BODY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g10f6edec7b9_0_15"/>
          <p:cNvSpPr txBox="1">
            <a:spLocks noGrp="1"/>
          </p:cNvSpPr>
          <p:nvPr>
            <p:ph type="title"/>
          </p:nvPr>
        </p:nvSpPr>
        <p:spPr>
          <a:xfrm>
            <a:off x="585800" y="593367"/>
            <a:ext cx="111909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6" name="Google Shape;26;g10f6edec7b9_0_1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492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●"/>
              <a:defRPr sz="1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492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492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492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492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492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492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492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492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7" name="Google Shape;27;g10f6edec7b9_0_15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g10f6edec7b9_0_19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g10f6edec7b9_0_19"/>
          <p:cNvSpPr txBox="1">
            <a:spLocks noGrp="1"/>
          </p:cNvSpPr>
          <p:nvPr>
            <p:ph type="body" idx="1"/>
          </p:nvPr>
        </p:nvSpPr>
        <p:spPr>
          <a:xfrm>
            <a:off x="415600" y="2689900"/>
            <a:ext cx="5333100" cy="3402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1" name="Google Shape;31;g10f6edec7b9_0_19"/>
          <p:cNvSpPr txBox="1">
            <a:spLocks noGrp="1"/>
          </p:cNvSpPr>
          <p:nvPr>
            <p:ph type="body" idx="2"/>
          </p:nvPr>
        </p:nvSpPr>
        <p:spPr>
          <a:xfrm>
            <a:off x="6443200" y="2883767"/>
            <a:ext cx="5333100" cy="3207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2" name="Google Shape;32;g10f6edec7b9_0_19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g10f6edec7b9_0_25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7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36" name="Google Shape;36;g10f6edec7b9_0_25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7" name="Google Shape;37;g10f6edec7b9_0_25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g10f6edec7b9_0_29"/>
          <p:cNvSpPr txBox="1">
            <a:spLocks noGrp="1"/>
          </p:cNvSpPr>
          <p:nvPr>
            <p:ph type="title"/>
          </p:nvPr>
        </p:nvSpPr>
        <p:spPr>
          <a:xfrm>
            <a:off x="1850800" y="701800"/>
            <a:ext cx="8490300" cy="5454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500"/>
              <a:buFont typeface="Montserrat"/>
              <a:buNone/>
              <a:defRPr sz="55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500"/>
              <a:buFont typeface="Montserrat"/>
              <a:buNone/>
              <a:defRPr sz="5500" b="1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5500"/>
              <a:buFont typeface="Montserrat"/>
              <a:buNone/>
              <a:defRPr sz="5500" b="1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5500"/>
              <a:buFont typeface="Montserrat"/>
              <a:buNone/>
              <a:defRPr sz="5500" b="1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5500"/>
              <a:buFont typeface="Montserrat"/>
              <a:buNone/>
              <a:defRPr sz="5500" b="1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5500"/>
              <a:buFont typeface="Montserrat"/>
              <a:buNone/>
              <a:defRPr sz="5500" b="1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5500"/>
              <a:buFont typeface="Montserrat"/>
              <a:buNone/>
              <a:defRPr sz="5500" b="1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5500"/>
              <a:buFont typeface="Montserrat"/>
              <a:buNone/>
              <a:defRPr sz="5500" b="1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5500"/>
              <a:buFont typeface="Montserrat"/>
              <a:buNone/>
              <a:defRPr sz="5500"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40" name="Google Shape;40;g10f6edec7b9_0_29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g10f6edec7b9_0_32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g10f6edec7b9_0_32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700" cy="1976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>
            <a:endParaRPr/>
          </a:p>
        </p:txBody>
      </p:sp>
      <p:sp>
        <p:nvSpPr>
          <p:cNvPr id="44" name="Google Shape;44;g10f6edec7b9_0_32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700" cy="1646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5" name="Google Shape;45;g10f6edec7b9_0_32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5900" cy="49269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457200" lvl="0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46" name="Google Shape;46;g10f6edec7b9_0_32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g10f6edec7b9_0_0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g10f6edec7b9_0_0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1pPr>
            <a:lvl2pPr marL="914400" lvl="1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2pPr>
            <a:lvl3pPr marL="1371600" lvl="2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3pPr>
            <a:lvl4pPr marL="1828800" lvl="3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●"/>
              <a:defRPr sz="1900">
                <a:solidFill>
                  <a:schemeClr val="dk2"/>
                </a:solidFill>
              </a:defRPr>
            </a:lvl4pPr>
            <a:lvl5pPr marL="2286000" lvl="4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5pPr>
            <a:lvl6pPr marL="2743200" lvl="5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6pPr>
            <a:lvl7pPr marL="3200400" lvl="6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●"/>
              <a:defRPr sz="1900">
                <a:solidFill>
                  <a:schemeClr val="dk2"/>
                </a:solidFill>
              </a:defRPr>
            </a:lvl7pPr>
            <a:lvl8pPr marL="3657600" lvl="7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8pPr>
            <a:lvl9pPr marL="4114800" lvl="8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g10f6edec7b9_0_0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algn="r">
              <a:buNone/>
              <a:defRPr sz="1300">
                <a:solidFill>
                  <a:schemeClr val="dk2"/>
                </a:solidFill>
              </a:defRPr>
            </a:lvl1pPr>
            <a:lvl2pPr lvl="1" algn="r">
              <a:buNone/>
              <a:defRPr sz="1300">
                <a:solidFill>
                  <a:schemeClr val="dk2"/>
                </a:solidFill>
              </a:defRPr>
            </a:lvl2pPr>
            <a:lvl3pPr lvl="2" algn="r">
              <a:buNone/>
              <a:defRPr sz="1300">
                <a:solidFill>
                  <a:schemeClr val="dk2"/>
                </a:solidFill>
              </a:defRPr>
            </a:lvl3pPr>
            <a:lvl4pPr lvl="3" algn="r">
              <a:buNone/>
              <a:defRPr sz="1300">
                <a:solidFill>
                  <a:schemeClr val="dk2"/>
                </a:solidFill>
              </a:defRPr>
            </a:lvl4pPr>
            <a:lvl5pPr lvl="4" algn="r">
              <a:buNone/>
              <a:defRPr sz="1300">
                <a:solidFill>
                  <a:schemeClr val="dk2"/>
                </a:solidFill>
              </a:defRPr>
            </a:lvl5pPr>
            <a:lvl6pPr lvl="5" algn="r">
              <a:buNone/>
              <a:defRPr sz="1300">
                <a:solidFill>
                  <a:schemeClr val="dk2"/>
                </a:solidFill>
              </a:defRPr>
            </a:lvl6pPr>
            <a:lvl7pPr lvl="6" algn="r">
              <a:buNone/>
              <a:defRPr sz="1300">
                <a:solidFill>
                  <a:schemeClr val="dk2"/>
                </a:solidFill>
              </a:defRPr>
            </a:lvl7pPr>
            <a:lvl8pPr lvl="7" algn="r">
              <a:buNone/>
              <a:defRPr sz="1300">
                <a:solidFill>
                  <a:schemeClr val="dk2"/>
                </a:solidFill>
              </a:defRPr>
            </a:lvl8pPr>
            <a:lvl9pPr lvl="8" algn="r">
              <a:buNone/>
              <a:defRPr sz="13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ransition spd="med">
    <p:fade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" descr="A close up of a logo&#10;&#10;Description automatically generated"/>
          <p:cNvPicPr preferRelativeResize="0"/>
          <p:nvPr/>
        </p:nvPicPr>
        <p:blipFill rotWithShape="1">
          <a:blip r:embed="rId3">
            <a:alphaModFix amt="52999"/>
          </a:blip>
          <a:srcRect r="62945"/>
          <a:stretch/>
        </p:blipFill>
        <p:spPr>
          <a:xfrm flipH="1">
            <a:off x="9117899" y="3211537"/>
            <a:ext cx="3042362" cy="3421005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"/>
          <p:cNvSpPr txBox="1"/>
          <p:nvPr/>
        </p:nvSpPr>
        <p:spPr>
          <a:xfrm>
            <a:off x="491867" y="1647399"/>
            <a:ext cx="4161300" cy="829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chemeClr val="lt1"/>
                </a:solidFill>
                <a:latin typeface="Montserrat"/>
                <a:sym typeface="Montserrat"/>
              </a:rPr>
              <a:t>e-</a:t>
            </a:r>
            <a:r>
              <a:rPr lang="en-US" sz="3600" b="1" dirty="0" err="1">
                <a:solidFill>
                  <a:schemeClr val="lt1"/>
                </a:solidFill>
                <a:latin typeface="Montserrat"/>
                <a:sym typeface="Montserrat"/>
              </a:rPr>
              <a:t>Numpy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66" name="Google Shape;66;p1"/>
          <p:cNvSpPr txBox="1"/>
          <p:nvPr/>
        </p:nvSpPr>
        <p:spPr>
          <a:xfrm>
            <a:off x="491867" y="3806627"/>
            <a:ext cx="3064500" cy="1077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Employee Attrition</a:t>
            </a:r>
            <a:endParaRPr dirty="0">
              <a:solidFill>
                <a:schemeClr val="lt1"/>
              </a:solidFill>
            </a:endParaRPr>
          </a:p>
        </p:txBody>
      </p:sp>
      <p:cxnSp>
        <p:nvCxnSpPr>
          <p:cNvPr id="67" name="Google Shape;67;p1"/>
          <p:cNvCxnSpPr/>
          <p:nvPr/>
        </p:nvCxnSpPr>
        <p:spPr>
          <a:xfrm>
            <a:off x="636494" y="3231896"/>
            <a:ext cx="2524500" cy="23100"/>
          </a:xfrm>
          <a:prstGeom prst="straightConnector1">
            <a:avLst/>
          </a:prstGeom>
          <a:noFill/>
          <a:ln w="762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3B85A008-57CB-4A90-828C-093C39B640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" t="-33291" r="-169" b="33291"/>
          <a:stretch/>
        </p:blipFill>
        <p:spPr bwMode="auto">
          <a:xfrm>
            <a:off x="803476" y="-1166611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" name="Google Shape;80;p3" descr="A picture containing drawing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863470" y="-1"/>
            <a:ext cx="1268910" cy="527647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3"/>
          <p:cNvSpPr txBox="1"/>
          <p:nvPr/>
        </p:nvSpPr>
        <p:spPr>
          <a:xfrm>
            <a:off x="1041713" y="653047"/>
            <a:ext cx="10533000" cy="689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Numeric Data vs Attrition (1)</a:t>
            </a:r>
            <a:endParaRPr dirty="0"/>
          </a:p>
        </p:txBody>
      </p:sp>
      <p:sp>
        <p:nvSpPr>
          <p:cNvPr id="82" name="Google Shape;82;p3"/>
          <p:cNvSpPr txBox="1"/>
          <p:nvPr/>
        </p:nvSpPr>
        <p:spPr>
          <a:xfrm>
            <a:off x="1041720" y="101717"/>
            <a:ext cx="7352400" cy="599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Multivariate Analysis</a:t>
            </a:r>
            <a:endParaRPr sz="3200" b="1" dirty="0">
              <a:solidFill>
                <a:srgbClr val="0198A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823564F7-E184-44CB-8AB2-C79453A750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498" r="50000"/>
          <a:stretch/>
        </p:blipFill>
        <p:spPr bwMode="auto">
          <a:xfrm>
            <a:off x="7721287" y="1113601"/>
            <a:ext cx="3429000" cy="2297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5ABA0973-3F3A-4D64-87E8-147D5808A5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66498"/>
          <a:stretch/>
        </p:blipFill>
        <p:spPr bwMode="auto">
          <a:xfrm>
            <a:off x="7721286" y="3429000"/>
            <a:ext cx="3429001" cy="2297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57359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3" descr="A picture containing drawing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63470" y="-1"/>
            <a:ext cx="1268910" cy="527647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3"/>
          <p:cNvSpPr txBox="1"/>
          <p:nvPr/>
        </p:nvSpPr>
        <p:spPr>
          <a:xfrm>
            <a:off x="1041713" y="653047"/>
            <a:ext cx="10533000" cy="689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Numeric Data vs Attrition (2)</a:t>
            </a:r>
            <a:endParaRPr dirty="0"/>
          </a:p>
        </p:txBody>
      </p:sp>
      <p:sp>
        <p:nvSpPr>
          <p:cNvPr id="82" name="Google Shape;82;p3"/>
          <p:cNvSpPr txBox="1"/>
          <p:nvPr/>
        </p:nvSpPr>
        <p:spPr>
          <a:xfrm>
            <a:off x="1041720" y="101717"/>
            <a:ext cx="7352400" cy="599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Multivariate Analysis</a:t>
            </a:r>
            <a:endParaRPr sz="3200" b="1" dirty="0">
              <a:solidFill>
                <a:srgbClr val="0198A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D5249FD9-8A75-4796-82BD-D30E509235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893993"/>
            <a:ext cx="5410200" cy="3806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Google Shape;103;gcf82d40dce_0_26">
            <a:extLst>
              <a:ext uri="{FF2B5EF4-FFF2-40B4-BE49-F238E27FC236}">
                <a16:creationId xmlns:a16="http://schemas.microsoft.com/office/drawing/2014/main" id="{7F2A49BA-77B3-4BFE-940B-DE651DF47C54}"/>
              </a:ext>
            </a:extLst>
          </p:cNvPr>
          <p:cNvSpPr txBox="1"/>
          <p:nvPr/>
        </p:nvSpPr>
        <p:spPr>
          <a:xfrm>
            <a:off x="6503013" y="1893993"/>
            <a:ext cx="5003187" cy="38933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0" dirty="0" err="1">
                <a:solidFill>
                  <a:srgbClr val="000000"/>
                </a:solidFill>
                <a:effectLst/>
                <a:latin typeface="Dosis" pitchFamily="2" charset="0"/>
                <a:cs typeface="Times New Roman" panose="02020603050405020304" pitchFamily="18" charset="0"/>
              </a:rPr>
              <a:t>Semakin</a:t>
            </a:r>
            <a:r>
              <a:rPr lang="en-US" sz="1800" b="0" dirty="0">
                <a:solidFill>
                  <a:srgbClr val="000000"/>
                </a:solidFill>
                <a:effectLst/>
                <a:latin typeface="Dosis" pitchFamily="2" charset="0"/>
                <a:cs typeface="Times New Roman" panose="02020603050405020304" pitchFamily="18" charset="0"/>
              </a:rPr>
              <a:t> </a:t>
            </a:r>
            <a:r>
              <a:rPr lang="en-US" sz="1800" b="0" dirty="0" err="1">
                <a:solidFill>
                  <a:srgbClr val="000000"/>
                </a:solidFill>
                <a:effectLst/>
                <a:latin typeface="Dosis" pitchFamily="2" charset="0"/>
                <a:cs typeface="Times New Roman" panose="02020603050405020304" pitchFamily="18" charset="0"/>
              </a:rPr>
              <a:t>tinggi</a:t>
            </a:r>
            <a:r>
              <a:rPr lang="en-US" sz="1800" b="0" dirty="0">
                <a:solidFill>
                  <a:srgbClr val="000000"/>
                </a:solidFill>
                <a:effectLst/>
                <a:latin typeface="Dosis" pitchFamily="2" charset="0"/>
                <a:cs typeface="Times New Roman" panose="02020603050405020304" pitchFamily="18" charset="0"/>
              </a:rPr>
              <a:t> Job </a:t>
            </a:r>
            <a:r>
              <a:rPr lang="en-US" sz="1800" b="0" dirty="0" err="1">
                <a:solidFill>
                  <a:srgbClr val="000000"/>
                </a:solidFill>
                <a:effectLst/>
                <a:latin typeface="Dosis" pitchFamily="2" charset="0"/>
                <a:cs typeface="Times New Roman" panose="02020603050405020304" pitchFamily="18" charset="0"/>
              </a:rPr>
              <a:t>Level,Distance</a:t>
            </a:r>
            <a:r>
              <a:rPr lang="en-US" sz="1800" b="0" dirty="0">
                <a:solidFill>
                  <a:srgbClr val="000000"/>
                </a:solidFill>
                <a:effectLst/>
                <a:latin typeface="Dosis" pitchFamily="2" charset="0"/>
                <a:cs typeface="Times New Roman" panose="02020603050405020304" pitchFamily="18" charset="0"/>
              </a:rPr>
              <a:t> From Home, Work Life Balance, Age, Monthly Income, Total Working Year, Year At Company, attrition yang ada </a:t>
            </a:r>
            <a:r>
              <a:rPr lang="en-US" sz="1800" b="0" dirty="0" err="1">
                <a:solidFill>
                  <a:srgbClr val="000000"/>
                </a:solidFill>
                <a:effectLst/>
                <a:latin typeface="Dosis" pitchFamily="2" charset="0"/>
                <a:cs typeface="Times New Roman" panose="02020603050405020304" pitchFamily="18" charset="0"/>
              </a:rPr>
              <a:t>semakin</a:t>
            </a:r>
            <a:r>
              <a:rPr lang="en-US" sz="1800" b="0" dirty="0">
                <a:solidFill>
                  <a:srgbClr val="000000"/>
                </a:solidFill>
                <a:effectLst/>
                <a:latin typeface="Dosis" pitchFamily="2" charset="0"/>
                <a:cs typeface="Times New Roman" panose="02020603050405020304" pitchFamily="18" charset="0"/>
              </a:rPr>
              <a:t> </a:t>
            </a:r>
            <a:r>
              <a:rPr lang="en-US" sz="1800" b="0" dirty="0" err="1">
                <a:solidFill>
                  <a:srgbClr val="000000"/>
                </a:solidFill>
                <a:effectLst/>
                <a:latin typeface="Dosis" pitchFamily="2" charset="0"/>
                <a:cs typeface="Times New Roman" panose="02020603050405020304" pitchFamily="18" charset="0"/>
              </a:rPr>
              <a:t>rendah</a:t>
            </a:r>
            <a:r>
              <a:rPr lang="en-US" sz="1800" b="0" dirty="0">
                <a:solidFill>
                  <a:srgbClr val="000000"/>
                </a:solidFill>
                <a:effectLst/>
                <a:latin typeface="Dosis" pitchFamily="2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800" b="0" dirty="0">
              <a:solidFill>
                <a:srgbClr val="000000"/>
              </a:solidFill>
              <a:effectLst/>
              <a:latin typeface="Dosis" pitchFamily="2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0" dirty="0">
                <a:solidFill>
                  <a:srgbClr val="000000"/>
                </a:solidFill>
                <a:effectLst/>
                <a:latin typeface="Dosis" pitchFamily="2" charset="0"/>
                <a:cs typeface="Times New Roman" panose="02020603050405020304" pitchFamily="18" charset="0"/>
              </a:rPr>
              <a:t>Di level age dan Monthly Income minimum, </a:t>
            </a:r>
            <a:r>
              <a:rPr lang="en-US" sz="1800" b="0" dirty="0" err="1">
                <a:solidFill>
                  <a:srgbClr val="000000"/>
                </a:solidFill>
                <a:effectLst/>
                <a:latin typeface="Dosis" pitchFamily="2" charset="0"/>
                <a:cs typeface="Times New Roman" panose="02020603050405020304" pitchFamily="18" charset="0"/>
              </a:rPr>
              <a:t>tingkat</a:t>
            </a:r>
            <a:r>
              <a:rPr lang="en-US" sz="1800" b="0" dirty="0">
                <a:solidFill>
                  <a:srgbClr val="000000"/>
                </a:solidFill>
                <a:effectLst/>
                <a:latin typeface="Dosis" pitchFamily="2" charset="0"/>
                <a:cs typeface="Times New Roman" panose="02020603050405020304" pitchFamily="18" charset="0"/>
              </a:rPr>
              <a:t> attrition </a:t>
            </a:r>
            <a:r>
              <a:rPr lang="en-US" sz="1800" b="0" dirty="0" err="1">
                <a:solidFill>
                  <a:srgbClr val="000000"/>
                </a:solidFill>
                <a:effectLst/>
                <a:latin typeface="Dosis" pitchFamily="2" charset="0"/>
                <a:cs typeface="Times New Roman" panose="02020603050405020304" pitchFamily="18" charset="0"/>
              </a:rPr>
              <a:t>cukup</a:t>
            </a:r>
            <a:r>
              <a:rPr lang="en-US" sz="1800" b="0" dirty="0">
                <a:solidFill>
                  <a:srgbClr val="000000"/>
                </a:solidFill>
                <a:effectLst/>
                <a:latin typeface="Dosis" pitchFamily="2" charset="0"/>
                <a:cs typeface="Times New Roman" panose="02020603050405020304" pitchFamily="18" charset="0"/>
              </a:rPr>
              <a:t> </a:t>
            </a:r>
            <a:r>
              <a:rPr lang="en-US" sz="1800" b="0" dirty="0" err="1">
                <a:solidFill>
                  <a:srgbClr val="000000"/>
                </a:solidFill>
                <a:effectLst/>
                <a:latin typeface="Dosis" pitchFamily="2" charset="0"/>
                <a:cs typeface="Times New Roman" panose="02020603050405020304" pitchFamily="18" charset="0"/>
              </a:rPr>
              <a:t>tinggi</a:t>
            </a:r>
            <a:r>
              <a:rPr lang="en-US" sz="1800" b="0" dirty="0">
                <a:solidFill>
                  <a:srgbClr val="000000"/>
                </a:solidFill>
                <a:effectLst/>
                <a:latin typeface="Dosis" pitchFamily="2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861325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3" descr="A picture containing drawing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63470" y="-1"/>
            <a:ext cx="1268910" cy="527647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3"/>
          <p:cNvSpPr txBox="1"/>
          <p:nvPr/>
        </p:nvSpPr>
        <p:spPr>
          <a:xfrm>
            <a:off x="1041713" y="653047"/>
            <a:ext cx="10533000" cy="689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Correlation</a:t>
            </a:r>
            <a:endParaRPr dirty="0"/>
          </a:p>
        </p:txBody>
      </p:sp>
      <p:sp>
        <p:nvSpPr>
          <p:cNvPr id="82" name="Google Shape;82;p3"/>
          <p:cNvSpPr txBox="1"/>
          <p:nvPr/>
        </p:nvSpPr>
        <p:spPr>
          <a:xfrm>
            <a:off x="1041720" y="101717"/>
            <a:ext cx="7352400" cy="599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Multivariate Analysis</a:t>
            </a:r>
            <a:endParaRPr sz="3200" b="1" dirty="0">
              <a:solidFill>
                <a:srgbClr val="0198A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" name="Google Shape;103;gcf82d40dce_0_26">
            <a:extLst>
              <a:ext uri="{FF2B5EF4-FFF2-40B4-BE49-F238E27FC236}">
                <a16:creationId xmlns:a16="http://schemas.microsoft.com/office/drawing/2014/main" id="{7F2A49BA-77B3-4BFE-940B-DE651DF47C54}"/>
              </a:ext>
            </a:extLst>
          </p:cNvPr>
          <p:cNvSpPr txBox="1"/>
          <p:nvPr/>
        </p:nvSpPr>
        <p:spPr>
          <a:xfrm>
            <a:off x="6503013" y="1893993"/>
            <a:ext cx="5003187" cy="38933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0" dirty="0">
                <a:solidFill>
                  <a:srgbClr val="000000"/>
                </a:solidFill>
                <a:effectLst/>
                <a:latin typeface="Dosis" pitchFamily="2" charset="0"/>
                <a:cs typeface="Times New Roman" panose="02020603050405020304" pitchFamily="18" charset="0"/>
              </a:rPr>
              <a:t>Tidak ada </a:t>
            </a:r>
            <a:r>
              <a:rPr lang="en-US" sz="1800" b="0" dirty="0" err="1">
                <a:solidFill>
                  <a:srgbClr val="000000"/>
                </a:solidFill>
                <a:effectLst/>
                <a:latin typeface="Dosis" pitchFamily="2" charset="0"/>
                <a:cs typeface="Times New Roman" panose="02020603050405020304" pitchFamily="18" charset="0"/>
              </a:rPr>
              <a:t>fitur</a:t>
            </a:r>
            <a:r>
              <a:rPr lang="en-US" sz="1800" b="0" dirty="0">
                <a:solidFill>
                  <a:srgbClr val="000000"/>
                </a:solidFill>
                <a:effectLst/>
                <a:latin typeface="Dosis" pitchFamily="2" charset="0"/>
                <a:cs typeface="Times New Roman" panose="02020603050405020304" pitchFamily="18" charset="0"/>
              </a:rPr>
              <a:t> yang </a:t>
            </a:r>
            <a:r>
              <a:rPr lang="en-US" sz="1800" b="0" dirty="0" err="1">
                <a:solidFill>
                  <a:srgbClr val="000000"/>
                </a:solidFill>
                <a:effectLst/>
                <a:latin typeface="Dosis" pitchFamily="2" charset="0"/>
                <a:cs typeface="Times New Roman" panose="02020603050405020304" pitchFamily="18" charset="0"/>
              </a:rPr>
              <a:t>memiliki</a:t>
            </a:r>
            <a:r>
              <a:rPr lang="en-US" sz="1800" b="0" dirty="0">
                <a:solidFill>
                  <a:srgbClr val="000000"/>
                </a:solidFill>
                <a:effectLst/>
                <a:latin typeface="Dosis" pitchFamily="2" charset="0"/>
                <a:cs typeface="Times New Roman" panose="02020603050405020304" pitchFamily="18" charset="0"/>
              </a:rPr>
              <a:t> </a:t>
            </a:r>
            <a:r>
              <a:rPr lang="en-US" sz="1800" b="0" dirty="0" err="1">
                <a:solidFill>
                  <a:srgbClr val="000000"/>
                </a:solidFill>
                <a:effectLst/>
                <a:latin typeface="Dosis" pitchFamily="2" charset="0"/>
                <a:cs typeface="Times New Roman" panose="02020603050405020304" pitchFamily="18" charset="0"/>
              </a:rPr>
              <a:t>korelasi</a:t>
            </a:r>
            <a:r>
              <a:rPr lang="en-US" sz="1800" b="0" dirty="0">
                <a:solidFill>
                  <a:srgbClr val="000000"/>
                </a:solidFill>
                <a:effectLst/>
                <a:latin typeface="Dosis" pitchFamily="2" charset="0"/>
                <a:cs typeface="Times New Roman" panose="02020603050405020304" pitchFamily="18" charset="0"/>
              </a:rPr>
              <a:t> </a:t>
            </a:r>
            <a:r>
              <a:rPr lang="en-US" sz="1800" b="0" dirty="0" err="1">
                <a:solidFill>
                  <a:srgbClr val="000000"/>
                </a:solidFill>
                <a:effectLst/>
                <a:latin typeface="Dosis" pitchFamily="2" charset="0"/>
                <a:cs typeface="Times New Roman" panose="02020603050405020304" pitchFamily="18" charset="0"/>
              </a:rPr>
              <a:t>tinggi</a:t>
            </a:r>
            <a:r>
              <a:rPr lang="en-US" sz="1800" b="0" dirty="0">
                <a:solidFill>
                  <a:srgbClr val="000000"/>
                </a:solidFill>
                <a:effectLst/>
                <a:latin typeface="Dosis" pitchFamily="2" charset="0"/>
                <a:cs typeface="Times New Roman" panose="02020603050405020304" pitchFamily="18" charset="0"/>
              </a:rPr>
              <a:t> </a:t>
            </a:r>
            <a:r>
              <a:rPr lang="en-US" sz="1800" b="0" dirty="0" err="1">
                <a:solidFill>
                  <a:srgbClr val="000000"/>
                </a:solidFill>
                <a:effectLst/>
                <a:latin typeface="Dosis" pitchFamily="2" charset="0"/>
                <a:cs typeface="Times New Roman" panose="02020603050405020304" pitchFamily="18" charset="0"/>
              </a:rPr>
              <a:t>secara</a:t>
            </a:r>
            <a:r>
              <a:rPr lang="en-US" sz="1800" b="0" dirty="0">
                <a:solidFill>
                  <a:srgbClr val="000000"/>
                </a:solidFill>
                <a:effectLst/>
                <a:latin typeface="Dosis" pitchFamily="2" charset="0"/>
                <a:cs typeface="Times New Roman" panose="02020603050405020304" pitchFamily="18" charset="0"/>
              </a:rPr>
              <a:t> </a:t>
            </a:r>
            <a:r>
              <a:rPr lang="en-US" sz="1800" b="0" dirty="0" err="1">
                <a:solidFill>
                  <a:srgbClr val="000000"/>
                </a:solidFill>
                <a:effectLst/>
                <a:latin typeface="Dosis" pitchFamily="2" charset="0"/>
                <a:cs typeface="Times New Roman" panose="02020603050405020304" pitchFamily="18" charset="0"/>
              </a:rPr>
              <a:t>langsung</a:t>
            </a:r>
            <a:r>
              <a:rPr lang="en-US" sz="1800" b="0" dirty="0">
                <a:solidFill>
                  <a:srgbClr val="000000"/>
                </a:solidFill>
                <a:effectLst/>
                <a:latin typeface="Dosis" pitchFamily="2" charset="0"/>
                <a:cs typeface="Times New Roman" panose="02020603050405020304" pitchFamily="18" charset="0"/>
              </a:rPr>
              <a:t> </a:t>
            </a:r>
            <a:r>
              <a:rPr lang="en-US" sz="1800" b="0" dirty="0" err="1">
                <a:solidFill>
                  <a:srgbClr val="000000"/>
                </a:solidFill>
                <a:effectLst/>
                <a:latin typeface="Dosis" pitchFamily="2" charset="0"/>
                <a:cs typeface="Times New Roman" panose="02020603050405020304" pitchFamily="18" charset="0"/>
              </a:rPr>
              <a:t>kepada</a:t>
            </a:r>
            <a:r>
              <a:rPr lang="en-US" sz="1800" b="0" dirty="0">
                <a:solidFill>
                  <a:srgbClr val="000000"/>
                </a:solidFill>
                <a:effectLst/>
                <a:latin typeface="Dosis" pitchFamily="2" charset="0"/>
                <a:cs typeface="Times New Roman" panose="02020603050405020304" pitchFamily="18" charset="0"/>
              </a:rPr>
              <a:t> Attrition.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0" dirty="0">
                <a:solidFill>
                  <a:srgbClr val="000000"/>
                </a:solidFill>
                <a:effectLst/>
                <a:latin typeface="Dosis" pitchFamily="2" charset="0"/>
                <a:cs typeface="Times New Roman" panose="02020603050405020304" pitchFamily="18" charset="0"/>
              </a:rPr>
              <a:t>Distance From Home tidak </a:t>
            </a:r>
            <a:r>
              <a:rPr lang="en-US" sz="1800" b="0" dirty="0" err="1">
                <a:solidFill>
                  <a:srgbClr val="000000"/>
                </a:solidFill>
                <a:effectLst/>
                <a:latin typeface="Dosis" pitchFamily="2" charset="0"/>
                <a:cs typeface="Times New Roman" panose="02020603050405020304" pitchFamily="18" charset="0"/>
              </a:rPr>
              <a:t>memiliki</a:t>
            </a:r>
            <a:r>
              <a:rPr lang="en-US" sz="1800" b="0" dirty="0">
                <a:solidFill>
                  <a:srgbClr val="000000"/>
                </a:solidFill>
                <a:effectLst/>
                <a:latin typeface="Dosis" pitchFamily="2" charset="0"/>
                <a:cs typeface="Times New Roman" panose="02020603050405020304" pitchFamily="18" charset="0"/>
              </a:rPr>
              <a:t> </a:t>
            </a:r>
            <a:r>
              <a:rPr lang="en-US" sz="1800" b="0" dirty="0" err="1">
                <a:solidFill>
                  <a:srgbClr val="000000"/>
                </a:solidFill>
                <a:effectLst/>
                <a:latin typeface="Dosis" pitchFamily="2" charset="0"/>
                <a:cs typeface="Times New Roman" panose="02020603050405020304" pitchFamily="18" charset="0"/>
              </a:rPr>
              <a:t>korelasi</a:t>
            </a:r>
            <a:r>
              <a:rPr lang="en-US" sz="1800" b="0" dirty="0">
                <a:solidFill>
                  <a:srgbClr val="000000"/>
                </a:solidFill>
                <a:effectLst/>
                <a:latin typeface="Dosis" pitchFamily="2" charset="0"/>
                <a:cs typeface="Times New Roman" panose="02020603050405020304" pitchFamily="18" charset="0"/>
              </a:rPr>
              <a:t> </a:t>
            </a:r>
            <a:r>
              <a:rPr lang="en-US" sz="1800" b="0" dirty="0" err="1">
                <a:solidFill>
                  <a:srgbClr val="000000"/>
                </a:solidFill>
                <a:effectLst/>
                <a:latin typeface="Dosis" pitchFamily="2" charset="0"/>
                <a:cs typeface="Times New Roman" panose="02020603050405020304" pitchFamily="18" charset="0"/>
              </a:rPr>
              <a:t>terhadap</a:t>
            </a:r>
            <a:r>
              <a:rPr lang="en-US" sz="1800" b="0" dirty="0">
                <a:solidFill>
                  <a:srgbClr val="000000"/>
                </a:solidFill>
                <a:effectLst/>
                <a:latin typeface="Dosis" pitchFamily="2" charset="0"/>
                <a:cs typeface="Times New Roman" panose="02020603050405020304" pitchFamily="18" charset="0"/>
              </a:rPr>
              <a:t> Age.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0" dirty="0">
                <a:solidFill>
                  <a:srgbClr val="000000"/>
                </a:solidFill>
                <a:effectLst/>
                <a:latin typeface="Dosis" pitchFamily="2" charset="0"/>
                <a:cs typeface="Times New Roman" panose="02020603050405020304" pitchFamily="18" charset="0"/>
              </a:rPr>
              <a:t>Banyak </a:t>
            </a:r>
            <a:r>
              <a:rPr lang="en-US" sz="1800" b="0" dirty="0" err="1">
                <a:solidFill>
                  <a:srgbClr val="000000"/>
                </a:solidFill>
                <a:effectLst/>
                <a:latin typeface="Dosis" pitchFamily="2" charset="0"/>
                <a:cs typeface="Times New Roman" panose="02020603050405020304" pitchFamily="18" charset="0"/>
              </a:rPr>
              <a:t>fitur</a:t>
            </a:r>
            <a:r>
              <a:rPr lang="en-US" sz="1800" b="0" dirty="0">
                <a:solidFill>
                  <a:srgbClr val="000000"/>
                </a:solidFill>
                <a:effectLst/>
                <a:latin typeface="Dosis" pitchFamily="2" charset="0"/>
                <a:cs typeface="Times New Roman" panose="02020603050405020304" pitchFamily="18" charset="0"/>
              </a:rPr>
              <a:t> </a:t>
            </a:r>
            <a:r>
              <a:rPr lang="en-US" sz="1800" b="0" dirty="0" err="1">
                <a:solidFill>
                  <a:srgbClr val="000000"/>
                </a:solidFill>
                <a:effectLst/>
                <a:latin typeface="Dosis" pitchFamily="2" charset="0"/>
                <a:cs typeface="Times New Roman" panose="02020603050405020304" pitchFamily="18" charset="0"/>
              </a:rPr>
              <a:t>redundan</a:t>
            </a:r>
            <a:r>
              <a:rPr lang="en-US" sz="1800" b="0" dirty="0">
                <a:solidFill>
                  <a:srgbClr val="000000"/>
                </a:solidFill>
                <a:effectLst/>
                <a:latin typeface="Dosis" pitchFamily="2" charset="0"/>
                <a:cs typeface="Times New Roman" panose="02020603050405020304" pitchFamily="18" charset="0"/>
              </a:rPr>
              <a:t> </a:t>
            </a:r>
            <a:r>
              <a:rPr lang="en-US" sz="1800" b="0" dirty="0" err="1">
                <a:solidFill>
                  <a:srgbClr val="000000"/>
                </a:solidFill>
                <a:effectLst/>
                <a:latin typeface="Dosis" pitchFamily="2" charset="0"/>
                <a:cs typeface="Times New Roman" panose="02020603050405020304" pitchFamily="18" charset="0"/>
              </a:rPr>
              <a:t>dilihat</a:t>
            </a:r>
            <a:r>
              <a:rPr lang="en-US" sz="1800" b="0" dirty="0">
                <a:solidFill>
                  <a:srgbClr val="000000"/>
                </a:solidFill>
                <a:effectLst/>
                <a:latin typeface="Dosis" pitchFamily="2" charset="0"/>
                <a:cs typeface="Times New Roman" panose="02020603050405020304" pitchFamily="18" charset="0"/>
              </a:rPr>
              <a:t> </a:t>
            </a:r>
            <a:r>
              <a:rPr lang="en-US" sz="1800" b="0" dirty="0" err="1">
                <a:solidFill>
                  <a:srgbClr val="000000"/>
                </a:solidFill>
                <a:effectLst/>
                <a:latin typeface="Dosis" pitchFamily="2" charset="0"/>
                <a:cs typeface="Times New Roman" panose="02020603050405020304" pitchFamily="18" charset="0"/>
              </a:rPr>
              <a:t>dari</a:t>
            </a:r>
            <a:r>
              <a:rPr lang="en-US" sz="1800" b="0" dirty="0">
                <a:solidFill>
                  <a:srgbClr val="000000"/>
                </a:solidFill>
                <a:effectLst/>
                <a:latin typeface="Dosis" pitchFamily="2" charset="0"/>
                <a:cs typeface="Times New Roman" panose="02020603050405020304" pitchFamily="18" charset="0"/>
              </a:rPr>
              <a:t> </a:t>
            </a:r>
            <a:r>
              <a:rPr lang="en-US" sz="1800" b="0" dirty="0" err="1">
                <a:solidFill>
                  <a:srgbClr val="000000"/>
                </a:solidFill>
                <a:effectLst/>
                <a:latin typeface="Dosis" pitchFamily="2" charset="0"/>
                <a:cs typeface="Times New Roman" panose="02020603050405020304" pitchFamily="18" charset="0"/>
              </a:rPr>
              <a:t>korelasinya</a:t>
            </a:r>
            <a:r>
              <a:rPr lang="en-US" sz="1800" b="0" dirty="0">
                <a:solidFill>
                  <a:srgbClr val="000000"/>
                </a:solidFill>
                <a:effectLst/>
                <a:latin typeface="Dosis" pitchFamily="2" charset="0"/>
                <a:cs typeface="Times New Roman" panose="02020603050405020304" pitchFamily="18" charset="0"/>
              </a:rPr>
              <a:t> yang &gt;0.7, </a:t>
            </a:r>
            <a:r>
              <a:rPr lang="en-US" sz="1800" b="0" dirty="0" err="1">
                <a:solidFill>
                  <a:srgbClr val="000000"/>
                </a:solidFill>
                <a:effectLst/>
                <a:latin typeface="Dosis" pitchFamily="2" charset="0"/>
                <a:cs typeface="Times New Roman" panose="02020603050405020304" pitchFamily="18" charset="0"/>
              </a:rPr>
              <a:t>terutama</a:t>
            </a:r>
            <a:r>
              <a:rPr lang="en-US" sz="1800" b="0" dirty="0">
                <a:solidFill>
                  <a:srgbClr val="000000"/>
                </a:solidFill>
                <a:effectLst/>
                <a:latin typeface="Dosis" pitchFamily="2" charset="0"/>
                <a:cs typeface="Times New Roman" panose="02020603050405020304" pitchFamily="18" charset="0"/>
              </a:rPr>
              <a:t> di </a:t>
            </a:r>
            <a:r>
              <a:rPr lang="en-US" sz="1800" b="0" dirty="0" err="1">
                <a:solidFill>
                  <a:srgbClr val="000000"/>
                </a:solidFill>
                <a:effectLst/>
                <a:latin typeface="Dosis" pitchFamily="2" charset="0"/>
                <a:cs typeface="Times New Roman" panose="02020603050405020304" pitchFamily="18" charset="0"/>
              </a:rPr>
              <a:t>kolom</a:t>
            </a:r>
            <a:r>
              <a:rPr lang="en-US" sz="1800" b="0" dirty="0">
                <a:solidFill>
                  <a:srgbClr val="000000"/>
                </a:solidFill>
                <a:effectLst/>
                <a:latin typeface="Dosis" pitchFamily="2" charset="0"/>
                <a:cs typeface="Times New Roman" panose="02020603050405020304" pitchFamily="18" charset="0"/>
              </a:rPr>
              <a:t> yang </a:t>
            </a:r>
            <a:r>
              <a:rPr lang="en-US" sz="1800" b="0" dirty="0" err="1">
                <a:solidFill>
                  <a:srgbClr val="000000"/>
                </a:solidFill>
                <a:effectLst/>
                <a:latin typeface="Dosis" pitchFamily="2" charset="0"/>
                <a:cs typeface="Times New Roman" panose="02020603050405020304" pitchFamily="18" charset="0"/>
              </a:rPr>
              <a:t>mengandung</a:t>
            </a:r>
            <a:r>
              <a:rPr lang="en-US" sz="1800" b="0" dirty="0">
                <a:solidFill>
                  <a:srgbClr val="000000"/>
                </a:solidFill>
                <a:effectLst/>
                <a:latin typeface="Dosis" pitchFamily="2" charset="0"/>
                <a:cs typeface="Times New Roman" panose="02020603050405020304" pitchFamily="18" charset="0"/>
              </a:rPr>
              <a:t> kata Years. </a:t>
            </a:r>
            <a:r>
              <a:rPr lang="en-US" sz="1800" b="0" dirty="0" err="1">
                <a:solidFill>
                  <a:srgbClr val="000000"/>
                </a:solidFill>
                <a:effectLst/>
                <a:latin typeface="Dosis" pitchFamily="2" charset="0"/>
                <a:cs typeface="Times New Roman" panose="02020603050405020304" pitchFamily="18" charset="0"/>
              </a:rPr>
              <a:t>Mungkin</a:t>
            </a:r>
            <a:r>
              <a:rPr lang="en-US" sz="1800" b="0" dirty="0">
                <a:solidFill>
                  <a:srgbClr val="000000"/>
                </a:solidFill>
                <a:effectLst/>
                <a:latin typeface="Dosis" pitchFamily="2" charset="0"/>
                <a:cs typeface="Times New Roman" panose="02020603050405020304" pitchFamily="18" charset="0"/>
              </a:rPr>
              <a:t> </a:t>
            </a:r>
            <a:r>
              <a:rPr lang="en-US" sz="1800" b="0" dirty="0" err="1">
                <a:solidFill>
                  <a:srgbClr val="000000"/>
                </a:solidFill>
                <a:effectLst/>
                <a:latin typeface="Dosis" pitchFamily="2" charset="0"/>
                <a:cs typeface="Times New Roman" panose="02020603050405020304" pitchFamily="18" charset="0"/>
              </a:rPr>
              <a:t>nanti</a:t>
            </a:r>
            <a:r>
              <a:rPr lang="en-US" sz="1800" b="0" dirty="0">
                <a:solidFill>
                  <a:srgbClr val="000000"/>
                </a:solidFill>
                <a:effectLst/>
                <a:latin typeface="Dosis" pitchFamily="2" charset="0"/>
                <a:cs typeface="Times New Roman" panose="02020603050405020304" pitchFamily="18" charset="0"/>
              </a:rPr>
              <a:t> bisa di drop </a:t>
            </a:r>
            <a:r>
              <a:rPr lang="en-US" sz="1800" b="0" dirty="0" err="1">
                <a:solidFill>
                  <a:srgbClr val="000000"/>
                </a:solidFill>
                <a:effectLst/>
                <a:latin typeface="Dosis" pitchFamily="2" charset="0"/>
                <a:cs typeface="Times New Roman" panose="02020603050405020304" pitchFamily="18" charset="0"/>
              </a:rPr>
              <a:t>beberapa</a:t>
            </a:r>
            <a:r>
              <a:rPr lang="en-US" sz="1800" b="0" dirty="0">
                <a:solidFill>
                  <a:srgbClr val="000000"/>
                </a:solidFill>
                <a:effectLst/>
                <a:latin typeface="Dosis" pitchFamily="2" charset="0"/>
                <a:cs typeface="Times New Roman" panose="02020603050405020304" pitchFamily="18" charset="0"/>
              </a:rPr>
              <a:t> </a:t>
            </a:r>
            <a:r>
              <a:rPr lang="en-US" sz="1800" b="0" dirty="0" err="1">
                <a:solidFill>
                  <a:srgbClr val="000000"/>
                </a:solidFill>
                <a:effectLst/>
                <a:latin typeface="Dosis" pitchFamily="2" charset="0"/>
                <a:cs typeface="Times New Roman" panose="02020603050405020304" pitchFamily="18" charset="0"/>
              </a:rPr>
              <a:t>fitur</a:t>
            </a:r>
            <a:r>
              <a:rPr lang="en-US" sz="1800" b="0" dirty="0">
                <a:solidFill>
                  <a:srgbClr val="000000"/>
                </a:solidFill>
                <a:effectLst/>
                <a:latin typeface="Dosis" pitchFamily="2" charset="0"/>
                <a:cs typeface="Times New Roman" panose="02020603050405020304" pitchFamily="18" charset="0"/>
              </a:rPr>
              <a:t> di stage </a:t>
            </a:r>
            <a:r>
              <a:rPr lang="en-US" sz="1800" b="0" dirty="0" err="1">
                <a:solidFill>
                  <a:srgbClr val="000000"/>
                </a:solidFill>
                <a:effectLst/>
                <a:latin typeface="Dosis" pitchFamily="2" charset="0"/>
                <a:cs typeface="Times New Roman" panose="02020603050405020304" pitchFamily="18" charset="0"/>
              </a:rPr>
              <a:t>selanjutnya</a:t>
            </a:r>
            <a:r>
              <a:rPr lang="en-US" sz="1800" b="0" dirty="0">
                <a:solidFill>
                  <a:srgbClr val="000000"/>
                </a:solidFill>
                <a:effectLst/>
                <a:latin typeface="Dosis" pitchFamily="2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01B76ACD-A444-4575-96FB-A9B5278D38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146819"/>
            <a:ext cx="5450741" cy="5711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66051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7" descr="A picture containing drawing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63470" y="-1"/>
            <a:ext cx="1268910" cy="527647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7"/>
          <p:cNvSpPr txBox="1"/>
          <p:nvPr/>
        </p:nvSpPr>
        <p:spPr>
          <a:xfrm>
            <a:off x="1041720" y="1212168"/>
            <a:ext cx="10533000" cy="4527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Penjelasan</a:t>
            </a:r>
            <a:r>
              <a:rPr lang="en-US" sz="20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kontribusi</a:t>
            </a:r>
            <a:r>
              <a:rPr lang="en-US" sz="20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dari</a:t>
            </a:r>
            <a:r>
              <a:rPr lang="en-US" sz="20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masing-masing </a:t>
            </a:r>
            <a:r>
              <a:rPr lang="en-US" sz="20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anggota</a:t>
            </a:r>
            <a:r>
              <a:rPr lang="en-US" sz="20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team (</a:t>
            </a:r>
            <a:r>
              <a:rPr lang="en-US" sz="20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siapa</a:t>
            </a:r>
            <a:r>
              <a:rPr lang="en-US" sz="20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mengerjakan</a:t>
            </a:r>
            <a:r>
              <a:rPr lang="en-US" sz="20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apa</a:t>
            </a:r>
            <a:r>
              <a:rPr lang="en-US" sz="20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saja</a:t>
            </a:r>
            <a:r>
              <a:rPr lang="en-US" sz="20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). </a:t>
            </a:r>
            <a:r>
              <a:rPr lang="en-US" sz="20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Tuliskan</a:t>
            </a:r>
            <a:r>
              <a:rPr lang="en-US" sz="20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secara</a:t>
            </a:r>
            <a:r>
              <a:rPr lang="en-US" sz="20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detail, </a:t>
            </a:r>
            <a:r>
              <a:rPr lang="en-US" sz="20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termasuk</a:t>
            </a:r>
            <a:r>
              <a:rPr lang="en-US" sz="20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pembagian</a:t>
            </a:r>
            <a:r>
              <a:rPr lang="en-US" sz="20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dalam</a:t>
            </a:r>
            <a:r>
              <a:rPr lang="en-US" sz="20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penulisan</a:t>
            </a:r>
            <a:r>
              <a:rPr lang="en-US" sz="20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laporan</a:t>
            </a:r>
            <a:r>
              <a:rPr lang="en-US" sz="20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, </a:t>
            </a:r>
            <a:r>
              <a:rPr lang="en-US" sz="20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pembuatan</a:t>
            </a:r>
            <a:r>
              <a:rPr lang="en-US" sz="20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slide, dan </a:t>
            </a:r>
            <a:r>
              <a:rPr lang="en-US" sz="20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presentasi</a:t>
            </a:r>
            <a:r>
              <a:rPr lang="en-US" sz="20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.</a:t>
            </a:r>
          </a:p>
          <a:p>
            <a:pPr marL="0" marR="0" lvl="0" indent="0" algn="l" rtl="0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Dosis"/>
                <a:sym typeface="Dosis"/>
              </a:rPr>
              <a:t>Ilham </a:t>
            </a:r>
            <a:r>
              <a:rPr lang="en-US" sz="2000" dirty="0" err="1">
                <a:solidFill>
                  <a:schemeClr val="dk1"/>
                </a:solidFill>
                <a:latin typeface="Dosis"/>
                <a:sym typeface="Dosis"/>
              </a:rPr>
              <a:t>Taufiqurrohim</a:t>
            </a:r>
            <a:r>
              <a:rPr lang="en-US" sz="2000" dirty="0">
                <a:solidFill>
                  <a:schemeClr val="dk1"/>
                </a:solidFill>
                <a:latin typeface="Dosis"/>
                <a:sym typeface="Dosis"/>
              </a:rPr>
              <a:t> 	: Data Exploratory, EDA, Visualization</a:t>
            </a:r>
          </a:p>
          <a:p>
            <a:pPr marL="0" marR="0" lvl="0" indent="0" algn="l" rtl="0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Dosis"/>
                <a:sym typeface="Dosis"/>
              </a:rPr>
              <a:t>M Chosasih Mahendra	: Data Exploratory, EDA, Visualization, </a:t>
            </a:r>
            <a:r>
              <a:rPr lang="en-US" sz="2000" dirty="0" err="1">
                <a:solidFill>
                  <a:schemeClr val="dk1"/>
                </a:solidFill>
                <a:latin typeface="Dosis"/>
                <a:sym typeface="Dosis"/>
              </a:rPr>
              <a:t>Laporan</a:t>
            </a:r>
            <a:r>
              <a:rPr lang="en-US" sz="2000" dirty="0">
                <a:solidFill>
                  <a:schemeClr val="dk1"/>
                </a:solidFill>
                <a:latin typeface="Dosis"/>
                <a:sym typeface="Dosis"/>
              </a:rPr>
              <a:t>, </a:t>
            </a:r>
            <a:r>
              <a:rPr lang="en-US" sz="2000" dirty="0" err="1">
                <a:solidFill>
                  <a:schemeClr val="dk1"/>
                </a:solidFill>
                <a:latin typeface="Dosis"/>
                <a:sym typeface="Dosis"/>
              </a:rPr>
              <a:t>Presentasi</a:t>
            </a:r>
            <a:endParaRPr lang="en-US" sz="2000" dirty="0">
              <a:solidFill>
                <a:schemeClr val="dk1"/>
              </a:solidFill>
              <a:latin typeface="Dosis"/>
              <a:sym typeface="Dosis"/>
            </a:endParaRPr>
          </a:p>
          <a:p>
            <a:pPr marL="0" marR="0" lvl="0" indent="0" algn="l" rtl="0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Dosis"/>
                <a:sym typeface="Dosis"/>
              </a:rPr>
              <a:t>Putri </a:t>
            </a:r>
            <a:r>
              <a:rPr lang="en-US" sz="2000" dirty="0" err="1">
                <a:solidFill>
                  <a:schemeClr val="dk1"/>
                </a:solidFill>
                <a:latin typeface="Dosis"/>
                <a:sym typeface="Dosis"/>
              </a:rPr>
              <a:t>Maylita</a:t>
            </a:r>
            <a:r>
              <a:rPr lang="en-US" sz="2000" dirty="0">
                <a:solidFill>
                  <a:schemeClr val="dk1"/>
                </a:solidFill>
                <a:latin typeface="Dosis"/>
                <a:sym typeface="Dosis"/>
              </a:rPr>
              <a:t>		: Business Insight, Visualization, </a:t>
            </a:r>
            <a:r>
              <a:rPr lang="en-US" sz="2000" dirty="0" err="1">
                <a:solidFill>
                  <a:schemeClr val="dk1"/>
                </a:solidFill>
                <a:latin typeface="Dosis"/>
                <a:sym typeface="Dosis"/>
              </a:rPr>
              <a:t>Pembuatan</a:t>
            </a:r>
            <a:r>
              <a:rPr lang="en-US" sz="2000" dirty="0">
                <a:solidFill>
                  <a:schemeClr val="dk1"/>
                </a:solidFill>
                <a:latin typeface="Dosis"/>
                <a:sym typeface="Dosis"/>
              </a:rPr>
              <a:t> Slide</a:t>
            </a:r>
          </a:p>
          <a:p>
            <a:pPr>
              <a:lnSpc>
                <a:spcPct val="165000"/>
              </a:lnSpc>
            </a:pPr>
            <a:r>
              <a:rPr lang="en-US" sz="2000" dirty="0">
                <a:solidFill>
                  <a:schemeClr val="dk1"/>
                </a:solidFill>
                <a:latin typeface="Dosis"/>
                <a:sym typeface="Dosis"/>
              </a:rPr>
              <a:t>Samuel </a:t>
            </a:r>
            <a:r>
              <a:rPr lang="en-US" sz="2000" dirty="0" err="1">
                <a:solidFill>
                  <a:schemeClr val="dk1"/>
                </a:solidFill>
                <a:latin typeface="Dosis"/>
                <a:sym typeface="Dosis"/>
              </a:rPr>
              <a:t>Akwila</a:t>
            </a:r>
            <a:r>
              <a:rPr lang="en-US" sz="2000" dirty="0">
                <a:solidFill>
                  <a:schemeClr val="dk1"/>
                </a:solidFill>
                <a:latin typeface="Dosis"/>
                <a:sym typeface="Dosis"/>
              </a:rPr>
              <a:t>		: Data Exploratory, EDA, Visualization</a:t>
            </a:r>
          </a:p>
          <a:p>
            <a:pPr marL="0" marR="0" lvl="0" indent="0" algn="l" rtl="0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Dosis"/>
                <a:sym typeface="Dosis"/>
              </a:rPr>
              <a:t>Sonia </a:t>
            </a:r>
            <a:r>
              <a:rPr lang="en-US" sz="2000" dirty="0" err="1">
                <a:solidFill>
                  <a:schemeClr val="dk1"/>
                </a:solidFill>
                <a:latin typeface="Dosis"/>
                <a:sym typeface="Dosis"/>
              </a:rPr>
              <a:t>Epifany</a:t>
            </a:r>
            <a:r>
              <a:rPr lang="en-US" sz="2000" dirty="0">
                <a:solidFill>
                  <a:schemeClr val="dk1"/>
                </a:solidFill>
                <a:latin typeface="Dosis"/>
                <a:sym typeface="Dosis"/>
              </a:rPr>
              <a:t>		: Business Insight</a:t>
            </a:r>
          </a:p>
        </p:txBody>
      </p:sp>
      <p:sp>
        <p:nvSpPr>
          <p:cNvPr id="183" name="Google Shape;183;p7"/>
          <p:cNvSpPr txBox="1"/>
          <p:nvPr/>
        </p:nvSpPr>
        <p:spPr>
          <a:xfrm>
            <a:off x="1041720" y="696642"/>
            <a:ext cx="7352472" cy="5155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Pembagian Tugas (1 slide)</a:t>
            </a:r>
            <a:endParaRPr sz="3200" b="1">
              <a:solidFill>
                <a:srgbClr val="0198A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"/>
          <p:cNvSpPr txBox="1"/>
          <p:nvPr/>
        </p:nvSpPr>
        <p:spPr>
          <a:xfrm>
            <a:off x="1041725" y="1887700"/>
            <a:ext cx="10533000" cy="4256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457200" marR="0" lvl="0" indent="-355600" algn="l" rtl="0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osis"/>
              <a:buChar char="●"/>
            </a:pPr>
            <a:r>
              <a:rPr lang="en-US" sz="20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Faktor</a:t>
            </a:r>
            <a:r>
              <a:rPr lang="en-US" sz="20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apa</a:t>
            </a:r>
            <a:r>
              <a:rPr lang="en-US" sz="20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saja</a:t>
            </a:r>
            <a:r>
              <a:rPr lang="en-US" sz="20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yang paling </a:t>
            </a:r>
            <a:r>
              <a:rPr lang="en-US" sz="20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mempengaruhi</a:t>
            </a:r>
            <a:r>
              <a:rPr lang="en-US" sz="20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employee attrition?</a:t>
            </a:r>
            <a:endParaRPr sz="2000" dirty="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457200" marR="0" lvl="0" indent="-355600" algn="l" rtl="0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osis"/>
              <a:buChar char="●"/>
            </a:pPr>
            <a:r>
              <a:rPr lang="en-US" sz="20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Bagaimana</a:t>
            </a:r>
            <a:r>
              <a:rPr lang="en-US" sz="20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cara</a:t>
            </a:r>
            <a:r>
              <a:rPr lang="en-US" sz="20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membantu</a:t>
            </a:r>
            <a:r>
              <a:rPr lang="en-US" sz="20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tim</a:t>
            </a:r>
            <a:r>
              <a:rPr lang="en-US" sz="20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HR </a:t>
            </a:r>
            <a:r>
              <a:rPr lang="en-US" sz="20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untuk</a:t>
            </a:r>
            <a:r>
              <a:rPr lang="en-US" sz="20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membuat</a:t>
            </a:r>
            <a:r>
              <a:rPr lang="en-US" sz="20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karyawan</a:t>
            </a:r>
            <a:r>
              <a:rPr lang="en-US" sz="20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bertahan</a:t>
            </a:r>
            <a:r>
              <a:rPr lang="en-US" sz="20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dan bisa </a:t>
            </a:r>
            <a:r>
              <a:rPr lang="en-US" sz="20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mendeteksi</a:t>
            </a:r>
            <a:r>
              <a:rPr lang="en-US" sz="20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karyawan</a:t>
            </a:r>
            <a:r>
              <a:rPr lang="en-US" sz="20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yang </a:t>
            </a:r>
            <a:r>
              <a:rPr lang="en-US" sz="20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akan</a:t>
            </a:r>
            <a:r>
              <a:rPr lang="en-US" sz="20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attrit.</a:t>
            </a:r>
            <a:endParaRPr sz="2000" dirty="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457200" marR="0" lvl="0" indent="-355600" algn="l" rtl="0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osis"/>
              <a:buChar char="●"/>
            </a:pPr>
            <a:r>
              <a:rPr lang="en-US" sz="20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Menggunakan</a:t>
            </a:r>
            <a:r>
              <a:rPr lang="en-US" sz="20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model Machine Learning </a:t>
            </a:r>
            <a:r>
              <a:rPr lang="en-US" sz="20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untuk</a:t>
            </a:r>
            <a:r>
              <a:rPr lang="en-US" sz="20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melihat</a:t>
            </a:r>
            <a:r>
              <a:rPr lang="en-US" sz="20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faktor</a:t>
            </a:r>
            <a:r>
              <a:rPr lang="en-US" sz="20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apa</a:t>
            </a:r>
            <a:r>
              <a:rPr lang="en-US" sz="20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saja</a:t>
            </a:r>
            <a:r>
              <a:rPr lang="en-US" sz="20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yang </a:t>
            </a:r>
            <a:r>
              <a:rPr lang="en-US" sz="20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mempengaruhi</a:t>
            </a:r>
            <a:r>
              <a:rPr lang="en-US" sz="20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employee attrition dan </a:t>
            </a:r>
            <a:r>
              <a:rPr lang="en-US" sz="20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mendeteksi</a:t>
            </a:r>
            <a:r>
              <a:rPr lang="en-US" sz="20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employee </a:t>
            </a:r>
            <a:r>
              <a:rPr lang="en-US" sz="20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akan</a:t>
            </a:r>
            <a:r>
              <a:rPr lang="en-US" sz="20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attrit </a:t>
            </a:r>
            <a:r>
              <a:rPr lang="en-US" sz="20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atau</a:t>
            </a:r>
            <a:r>
              <a:rPr lang="en-US" sz="20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tidak.</a:t>
            </a:r>
            <a:br>
              <a:rPr lang="en-US" sz="20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</a:br>
            <a:endParaRPr dirty="0"/>
          </a:p>
          <a:p>
            <a:pPr marL="0" marR="0" lvl="0" indent="0" algn="l" rtl="0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3000" dirty="0">
              <a:solidFill>
                <a:schemeClr val="dk1"/>
              </a:solidFill>
            </a:endParaRPr>
          </a:p>
        </p:txBody>
      </p:sp>
      <p:sp>
        <p:nvSpPr>
          <p:cNvPr id="74" name="Google Shape;74;p2"/>
          <p:cNvSpPr txBox="1"/>
          <p:nvPr/>
        </p:nvSpPr>
        <p:spPr>
          <a:xfrm>
            <a:off x="1041720" y="696642"/>
            <a:ext cx="7352472" cy="599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 err="1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Latar</a:t>
            </a:r>
            <a:r>
              <a:rPr lang="en-US" sz="3200" b="1" dirty="0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200" b="1" dirty="0" err="1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Belakang</a:t>
            </a:r>
            <a:r>
              <a:rPr lang="en-US" sz="3200" b="1" dirty="0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200" b="1" dirty="0" err="1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Masalah</a:t>
            </a:r>
            <a:endParaRPr sz="3200" b="1" dirty="0">
              <a:solidFill>
                <a:srgbClr val="0198A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gcf82d40dce_0_26" descr="A picture containing drawing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63470" y="-1"/>
            <a:ext cx="1268910" cy="527648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gcf82d40dce_0_26"/>
          <p:cNvSpPr txBox="1"/>
          <p:nvPr/>
        </p:nvSpPr>
        <p:spPr>
          <a:xfrm>
            <a:off x="795439" y="4595149"/>
            <a:ext cx="11648009" cy="42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rgbClr val="000000"/>
                </a:solidFill>
                <a:effectLst/>
                <a:latin typeface="Dosis" pitchFamily="2" charset="0"/>
                <a:cs typeface="Times New Roman" panose="02020603050405020304" pitchFamily="18" charset="0"/>
              </a:rPr>
              <a:t>Dataset 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Dosis" pitchFamily="2" charset="0"/>
                <a:cs typeface="Times New Roman" panose="02020603050405020304" pitchFamily="18" charset="0"/>
              </a:rPr>
              <a:t>terdiri</a:t>
            </a:r>
            <a:r>
              <a:rPr lang="en-US" sz="2000" b="0" dirty="0">
                <a:solidFill>
                  <a:srgbClr val="000000"/>
                </a:solidFill>
                <a:effectLst/>
                <a:latin typeface="Dosis" pitchFamily="2" charset="0"/>
                <a:cs typeface="Times New Roman" panose="02020603050405020304" pitchFamily="18" charset="0"/>
              </a:rPr>
              <a:t> 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Dosis" pitchFamily="2" charset="0"/>
                <a:cs typeface="Times New Roman" panose="02020603050405020304" pitchFamily="18" charset="0"/>
              </a:rPr>
              <a:t>dari</a:t>
            </a:r>
            <a:r>
              <a:rPr lang="en-US" sz="2000" b="0" dirty="0">
                <a:solidFill>
                  <a:srgbClr val="000000"/>
                </a:solidFill>
                <a:effectLst/>
                <a:latin typeface="Dosis" pitchFamily="2" charset="0"/>
                <a:cs typeface="Times New Roman" panose="02020603050405020304" pitchFamily="18" charset="0"/>
              </a:rPr>
              <a:t> 1470 baris dan 34 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Dosis" pitchFamily="2" charset="0"/>
                <a:cs typeface="Times New Roman" panose="02020603050405020304" pitchFamily="18" charset="0"/>
              </a:rPr>
              <a:t>kolom</a:t>
            </a:r>
            <a:endParaRPr lang="en-US" sz="2000" dirty="0">
              <a:latin typeface="Dosis" pitchFamily="2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rgbClr val="000000"/>
                </a:solidFill>
                <a:effectLst/>
                <a:latin typeface="Dosis" pitchFamily="2" charset="0"/>
                <a:cs typeface="Times New Roman" panose="02020603050405020304" pitchFamily="18" charset="0"/>
              </a:rPr>
              <a:t>Tidak ada baris yang 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Dosis" pitchFamily="2" charset="0"/>
                <a:cs typeface="Times New Roman" panose="02020603050405020304" pitchFamily="18" charset="0"/>
              </a:rPr>
              <a:t>memiliki</a:t>
            </a:r>
            <a:r>
              <a:rPr lang="en-US" sz="2000" b="0" dirty="0">
                <a:solidFill>
                  <a:srgbClr val="000000"/>
                </a:solidFill>
                <a:effectLst/>
                <a:latin typeface="Dosis" pitchFamily="2" charset="0"/>
                <a:cs typeface="Times New Roman" panose="02020603050405020304" pitchFamily="18" charset="0"/>
              </a:rPr>
              <a:t> 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Dosis" pitchFamily="2" charset="0"/>
                <a:cs typeface="Times New Roman" panose="02020603050405020304" pitchFamily="18" charset="0"/>
              </a:rPr>
              <a:t>nilai</a:t>
            </a:r>
            <a:r>
              <a:rPr lang="en-US" sz="2000" b="0" dirty="0">
                <a:solidFill>
                  <a:srgbClr val="000000"/>
                </a:solidFill>
                <a:effectLst/>
                <a:latin typeface="Dosis" pitchFamily="2" charset="0"/>
                <a:cs typeface="Times New Roman" panose="02020603050405020304" pitchFamily="18" charset="0"/>
              </a:rPr>
              <a:t> 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Dosis" pitchFamily="2" charset="0"/>
                <a:cs typeface="Times New Roman" panose="02020603050405020304" pitchFamily="18" charset="0"/>
              </a:rPr>
              <a:t>kosong</a:t>
            </a:r>
            <a:r>
              <a:rPr lang="en-US" sz="2000" b="0" dirty="0">
                <a:solidFill>
                  <a:srgbClr val="000000"/>
                </a:solidFill>
                <a:effectLst/>
                <a:latin typeface="Dosis" pitchFamily="2" charset="0"/>
                <a:cs typeface="Times New Roman" panose="02020603050405020304" pitchFamily="18" charset="0"/>
              </a:rPr>
              <a:t>, 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Dosis" pitchFamily="2" charset="0"/>
                <a:cs typeface="Times New Roman" panose="02020603050405020304" pitchFamily="18" charset="0"/>
              </a:rPr>
              <a:t>maupun</a:t>
            </a:r>
            <a:r>
              <a:rPr lang="en-US" sz="2000" b="0" dirty="0">
                <a:solidFill>
                  <a:srgbClr val="000000"/>
                </a:solidFill>
                <a:effectLst/>
                <a:latin typeface="Dosis" pitchFamily="2" charset="0"/>
                <a:cs typeface="Times New Roman" panose="02020603050405020304" pitchFamily="18" charset="0"/>
              </a:rPr>
              <a:t> 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Dosis" pitchFamily="2" charset="0"/>
                <a:cs typeface="Times New Roman" panose="02020603050405020304" pitchFamily="18" charset="0"/>
              </a:rPr>
              <a:t>duplikasi</a:t>
            </a:r>
            <a:endParaRPr lang="en-US" sz="2000" dirty="0">
              <a:latin typeface="Dosis" pitchFamily="2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0" dirty="0" err="1">
                <a:solidFill>
                  <a:srgbClr val="000000"/>
                </a:solidFill>
                <a:effectLst/>
                <a:latin typeface="Dosis" pitchFamily="2" charset="0"/>
                <a:cs typeface="Times New Roman" panose="02020603050405020304" pitchFamily="18" charset="0"/>
              </a:rPr>
              <a:t>Tipe</a:t>
            </a:r>
            <a:r>
              <a:rPr lang="en-US" sz="2000" b="0" dirty="0">
                <a:solidFill>
                  <a:srgbClr val="000000"/>
                </a:solidFill>
                <a:effectLst/>
                <a:latin typeface="Dosis" pitchFamily="2" charset="0"/>
                <a:cs typeface="Times New Roman" panose="02020603050405020304" pitchFamily="18" charset="0"/>
              </a:rPr>
              <a:t> data dan 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Dosis" pitchFamily="2" charset="0"/>
                <a:cs typeface="Times New Roman" panose="02020603050405020304" pitchFamily="18" charset="0"/>
              </a:rPr>
              <a:t>nama</a:t>
            </a:r>
            <a:r>
              <a:rPr lang="en-US" sz="2000" b="0" dirty="0">
                <a:solidFill>
                  <a:srgbClr val="000000"/>
                </a:solidFill>
                <a:effectLst/>
                <a:latin typeface="Dosis" pitchFamily="2" charset="0"/>
                <a:cs typeface="Times New Roman" panose="02020603050405020304" pitchFamily="18" charset="0"/>
              </a:rPr>
              <a:t> 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Dosis" pitchFamily="2" charset="0"/>
                <a:cs typeface="Times New Roman" panose="02020603050405020304" pitchFamily="18" charset="0"/>
              </a:rPr>
              <a:t>kolom</a:t>
            </a:r>
            <a:r>
              <a:rPr lang="en-US" sz="2000" b="0" dirty="0">
                <a:solidFill>
                  <a:srgbClr val="000000"/>
                </a:solidFill>
                <a:effectLst/>
                <a:latin typeface="Dosis" pitchFamily="2" charset="0"/>
                <a:cs typeface="Times New Roman" panose="02020603050405020304" pitchFamily="18" charset="0"/>
              </a:rPr>
              <a:t> 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Dosis" pitchFamily="2" charset="0"/>
                <a:cs typeface="Times New Roman" panose="02020603050405020304" pitchFamily="18" charset="0"/>
              </a:rPr>
              <a:t>sekilas</a:t>
            </a:r>
            <a:r>
              <a:rPr lang="en-US" sz="2000" b="0" dirty="0">
                <a:solidFill>
                  <a:srgbClr val="000000"/>
                </a:solidFill>
                <a:effectLst/>
                <a:latin typeface="Dosis" pitchFamily="2" charset="0"/>
                <a:cs typeface="Times New Roman" panose="02020603050405020304" pitchFamily="18" charset="0"/>
              </a:rPr>
              <a:t> 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Dosis" pitchFamily="2" charset="0"/>
                <a:cs typeface="Times New Roman" panose="02020603050405020304" pitchFamily="18" charset="0"/>
              </a:rPr>
              <a:t>sudah</a:t>
            </a:r>
            <a:r>
              <a:rPr lang="en-US" sz="2000" b="0" dirty="0">
                <a:solidFill>
                  <a:srgbClr val="000000"/>
                </a:solidFill>
                <a:effectLst/>
                <a:latin typeface="Dosis" pitchFamily="2" charset="0"/>
                <a:cs typeface="Times New Roman" panose="02020603050405020304" pitchFamily="18" charset="0"/>
              </a:rPr>
              <a:t> 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Dosis" pitchFamily="2" charset="0"/>
                <a:cs typeface="Times New Roman" panose="02020603050405020304" pitchFamily="18" charset="0"/>
              </a:rPr>
              <a:t>sesuai</a:t>
            </a:r>
            <a:endParaRPr lang="en-US" sz="2000" b="0" dirty="0">
              <a:solidFill>
                <a:srgbClr val="000000"/>
              </a:solidFill>
              <a:effectLst/>
              <a:latin typeface="Dosis" pitchFamily="2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0" dirty="0" err="1">
                <a:solidFill>
                  <a:srgbClr val="000000"/>
                </a:solidFill>
                <a:effectLst/>
                <a:latin typeface="Dosis" pitchFamily="2" charset="0"/>
                <a:cs typeface="Times New Roman" panose="02020603050405020304" pitchFamily="18" charset="0"/>
              </a:rPr>
              <a:t>Terdapat</a:t>
            </a:r>
            <a:r>
              <a:rPr lang="en-US" sz="2000" b="0" dirty="0">
                <a:solidFill>
                  <a:srgbClr val="000000"/>
                </a:solidFill>
                <a:effectLst/>
                <a:latin typeface="Dosis" pitchFamily="2" charset="0"/>
                <a:cs typeface="Times New Roman" panose="02020603050405020304" pitchFamily="18" charset="0"/>
              </a:rPr>
              <a:t> 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Dosis" pitchFamily="2" charset="0"/>
                <a:cs typeface="Times New Roman" panose="02020603050405020304" pitchFamily="18" charset="0"/>
              </a:rPr>
              <a:t>kolom</a:t>
            </a:r>
            <a:r>
              <a:rPr lang="en-US" sz="2000" b="0" dirty="0">
                <a:solidFill>
                  <a:srgbClr val="000000"/>
                </a:solidFill>
                <a:effectLst/>
                <a:latin typeface="Dosis" pitchFamily="2" charset="0"/>
                <a:cs typeface="Times New Roman" panose="02020603050405020304" pitchFamily="18" charset="0"/>
              </a:rPr>
              <a:t> yang 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Dosis" pitchFamily="2" charset="0"/>
                <a:cs typeface="Times New Roman" panose="02020603050405020304" pitchFamily="18" charset="0"/>
              </a:rPr>
              <a:t>memiliki</a:t>
            </a:r>
            <a:r>
              <a:rPr lang="en-US" sz="2000" b="0" dirty="0">
                <a:solidFill>
                  <a:srgbClr val="000000"/>
                </a:solidFill>
                <a:effectLst/>
                <a:latin typeface="Dosis" pitchFamily="2" charset="0"/>
                <a:cs typeface="Times New Roman" panose="02020603050405020304" pitchFamily="18" charset="0"/>
              </a:rPr>
              <a:t> 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Dosis" pitchFamily="2" charset="0"/>
                <a:cs typeface="Times New Roman" panose="02020603050405020304" pitchFamily="18" charset="0"/>
              </a:rPr>
              <a:t>hanya</a:t>
            </a:r>
            <a:r>
              <a:rPr lang="en-US" sz="2000" b="0" dirty="0">
                <a:solidFill>
                  <a:srgbClr val="000000"/>
                </a:solidFill>
                <a:effectLst/>
                <a:latin typeface="Dosis" pitchFamily="2" charset="0"/>
                <a:cs typeface="Times New Roman" panose="02020603050405020304" pitchFamily="18" charset="0"/>
              </a:rPr>
              <a:t> 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Dosis" pitchFamily="2" charset="0"/>
                <a:cs typeface="Times New Roman" panose="02020603050405020304" pitchFamily="18" charset="0"/>
              </a:rPr>
              <a:t>satu</a:t>
            </a:r>
            <a:r>
              <a:rPr lang="en-US" sz="2000" b="0" dirty="0">
                <a:solidFill>
                  <a:srgbClr val="000000"/>
                </a:solidFill>
                <a:effectLst/>
                <a:latin typeface="Dosis" pitchFamily="2" charset="0"/>
                <a:cs typeface="Times New Roman" panose="02020603050405020304" pitchFamily="18" charset="0"/>
              </a:rPr>
              <a:t> unique value yaitu 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Dosis" pitchFamily="2" charset="0"/>
                <a:cs typeface="Times New Roman" panose="02020603050405020304" pitchFamily="18" charset="0"/>
              </a:rPr>
              <a:t>EmployeeCount</a:t>
            </a:r>
            <a:r>
              <a:rPr lang="en-US" sz="2000" b="0" dirty="0">
                <a:solidFill>
                  <a:srgbClr val="000000"/>
                </a:solidFill>
                <a:effectLst/>
                <a:latin typeface="Dosis" pitchFamily="2" charset="0"/>
                <a:cs typeface="Times New Roman" panose="02020603050405020304" pitchFamily="18" charset="0"/>
              </a:rPr>
              <a:t>, 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Dosis" pitchFamily="2" charset="0"/>
                <a:cs typeface="Times New Roman" panose="02020603050405020304" pitchFamily="18" charset="0"/>
              </a:rPr>
              <a:t>StandardHours</a:t>
            </a:r>
            <a:r>
              <a:rPr lang="en-US" sz="2000" b="0" dirty="0">
                <a:solidFill>
                  <a:srgbClr val="000000"/>
                </a:solidFill>
                <a:effectLst/>
                <a:latin typeface="Dosis" pitchFamily="2" charset="0"/>
                <a:cs typeface="Times New Roman" panose="02020603050405020304" pitchFamily="18" charset="0"/>
              </a:rPr>
              <a:t>, dan Over18.</a:t>
            </a:r>
          </a:p>
        </p:txBody>
      </p:sp>
      <p:sp>
        <p:nvSpPr>
          <p:cNvPr id="104" name="Google Shape;104;gcf82d40dce_0_26"/>
          <p:cNvSpPr txBox="1"/>
          <p:nvPr/>
        </p:nvSpPr>
        <p:spPr>
          <a:xfrm>
            <a:off x="909420" y="527642"/>
            <a:ext cx="7352400" cy="5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Data Checking</a:t>
            </a:r>
            <a:endParaRPr sz="3200" b="1" dirty="0">
              <a:solidFill>
                <a:srgbClr val="0198A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CF9B23-4854-43E7-95F2-A1944F39E9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9206" y="4056648"/>
            <a:ext cx="1800476" cy="7430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6EF4A4B-189C-4F37-B9F5-D1B9F95D294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25" b="45716"/>
          <a:stretch/>
        </p:blipFill>
        <p:spPr>
          <a:xfrm>
            <a:off x="909420" y="1125669"/>
            <a:ext cx="3762900" cy="34694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F25AB2A-38C4-4FB0-BEA9-852BF461B20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3559"/>
          <a:stretch/>
        </p:blipFill>
        <p:spPr>
          <a:xfrm>
            <a:off x="4672320" y="1057683"/>
            <a:ext cx="3762900" cy="30084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1D9E55A-E067-4B59-8628-B0CE1C7881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39175" y="1043042"/>
            <a:ext cx="1019317" cy="255305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DC329AA-7FC0-403C-BC69-7D24ACD410D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67078" y="1096464"/>
            <a:ext cx="495369" cy="140037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2634ADD-51F7-40CA-ABA1-8BAE2DF853F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97660" y="1116778"/>
            <a:ext cx="1000265" cy="242921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3" descr="A picture containing drawing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63470" y="-1"/>
            <a:ext cx="1268910" cy="527647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3"/>
          <p:cNvSpPr txBox="1"/>
          <p:nvPr/>
        </p:nvSpPr>
        <p:spPr>
          <a:xfrm>
            <a:off x="1041713" y="653047"/>
            <a:ext cx="10533000" cy="689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Categorical Data</a:t>
            </a:r>
            <a:endParaRPr dirty="0"/>
          </a:p>
        </p:txBody>
      </p:sp>
      <p:sp>
        <p:nvSpPr>
          <p:cNvPr id="82" name="Google Shape;82;p3"/>
          <p:cNvSpPr txBox="1"/>
          <p:nvPr/>
        </p:nvSpPr>
        <p:spPr>
          <a:xfrm>
            <a:off x="1041720" y="101717"/>
            <a:ext cx="7352400" cy="599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Univariate Analysis</a:t>
            </a:r>
            <a:endParaRPr sz="3200" b="1" dirty="0">
              <a:solidFill>
                <a:srgbClr val="0198A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40E39AAB-9D95-4185-88A0-80E1B76DA7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0213" y="1233460"/>
            <a:ext cx="9035999" cy="5522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3" descr="A picture containing drawing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63470" y="-1"/>
            <a:ext cx="1268910" cy="527647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3"/>
          <p:cNvSpPr txBox="1"/>
          <p:nvPr/>
        </p:nvSpPr>
        <p:spPr>
          <a:xfrm>
            <a:off x="1041713" y="653047"/>
            <a:ext cx="10533000" cy="58056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Categorical Data</a:t>
            </a:r>
          </a:p>
          <a:p>
            <a:pPr marL="0" marR="0" lvl="0" indent="0" algn="l" rtl="0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342900" marR="0" lvl="0" indent="-342900" algn="l" rtl="0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Target feature </a:t>
            </a:r>
            <a:r>
              <a:rPr lang="en-US" sz="20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memiliki</a:t>
            </a:r>
            <a:r>
              <a:rPr lang="en-US" sz="20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ketimpangan</a:t>
            </a:r>
            <a:r>
              <a:rPr lang="en-US" sz="20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yang </a:t>
            </a:r>
            <a:r>
              <a:rPr lang="en-US" sz="20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cukup</a:t>
            </a:r>
            <a:r>
              <a:rPr lang="en-US" sz="20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tinggi</a:t>
            </a:r>
            <a:r>
              <a:rPr lang="en-US" sz="20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, sehingga </a:t>
            </a:r>
            <a:r>
              <a:rPr lang="en-US" sz="20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perlu</a:t>
            </a:r>
            <a:r>
              <a:rPr lang="en-US" sz="20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dilakukan</a:t>
            </a:r>
            <a:r>
              <a:rPr lang="en-US" sz="20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over/</a:t>
            </a:r>
            <a:r>
              <a:rPr lang="en-US" sz="20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undersampling</a:t>
            </a:r>
            <a:r>
              <a:rPr lang="en-US" sz="20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sebelum</a:t>
            </a:r>
            <a:r>
              <a:rPr lang="en-US" sz="20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dilakukan</a:t>
            </a:r>
            <a:r>
              <a:rPr lang="en-US" sz="20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model ML</a:t>
            </a:r>
          </a:p>
          <a:p>
            <a:pPr marL="342900" marR="0" lvl="0" indent="-342900" algn="l" rtl="0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Pada Business Travel, </a:t>
            </a:r>
            <a:r>
              <a:rPr lang="en-US" sz="20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pegawai</a:t>
            </a:r>
            <a:r>
              <a:rPr lang="en-US" sz="20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yang tidak </a:t>
            </a:r>
            <a:r>
              <a:rPr lang="en-US" sz="20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melakukan</a:t>
            </a:r>
            <a:r>
              <a:rPr lang="en-US" sz="20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perjalanan</a:t>
            </a:r>
            <a:r>
              <a:rPr lang="en-US" sz="20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sama</a:t>
            </a:r>
            <a:r>
              <a:rPr lang="en-US" sz="20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sekali</a:t>
            </a:r>
            <a:r>
              <a:rPr lang="en-US" sz="20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/ non-travel </a:t>
            </a:r>
            <a:r>
              <a:rPr lang="en-US" sz="20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jauh</a:t>
            </a:r>
            <a:r>
              <a:rPr lang="en-US" sz="20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lebih </a:t>
            </a:r>
            <a:r>
              <a:rPr lang="en-US" sz="20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sedikit</a:t>
            </a:r>
            <a:r>
              <a:rPr lang="en-US" sz="20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dibandingkan</a:t>
            </a:r>
            <a:r>
              <a:rPr lang="en-US" sz="20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pegawai</a:t>
            </a:r>
            <a:r>
              <a:rPr lang="en-US" sz="20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yang </a:t>
            </a:r>
            <a:r>
              <a:rPr lang="en-US" sz="20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melakukan</a:t>
            </a:r>
            <a:r>
              <a:rPr lang="en-US" sz="20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perjalanan</a:t>
            </a:r>
            <a:r>
              <a:rPr lang="en-US" sz="20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. </a:t>
            </a:r>
          </a:p>
          <a:p>
            <a:pPr marL="342900" marR="0" lvl="0" indent="-342900" algn="l" rtl="0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Distribusi</a:t>
            </a:r>
            <a:r>
              <a:rPr lang="en-US" sz="20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gender </a:t>
            </a:r>
            <a:r>
              <a:rPr lang="en-US" sz="20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memiliki</a:t>
            </a:r>
            <a:r>
              <a:rPr lang="en-US" sz="20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sedikit</a:t>
            </a:r>
            <a:r>
              <a:rPr lang="en-US" sz="20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ketimpangan</a:t>
            </a:r>
            <a:r>
              <a:rPr lang="en-US" sz="20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. </a:t>
            </a:r>
          </a:p>
          <a:p>
            <a:pPr marL="342900" marR="0" lvl="0" indent="-342900" algn="l" rtl="0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Label encoding : </a:t>
            </a:r>
            <a:r>
              <a:rPr lang="en-US" sz="20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BusinessTravel</a:t>
            </a:r>
            <a:r>
              <a:rPr lang="en-US" sz="20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(ordinal), Gender dan Overtime (biner). </a:t>
            </a:r>
          </a:p>
          <a:p>
            <a:pPr marL="342900" marR="0" lvl="0" indent="-342900" algn="l" rtl="0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One Hot Encoding: </a:t>
            </a:r>
            <a:r>
              <a:rPr lang="en-US" sz="20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Departmen</a:t>
            </a:r>
            <a:r>
              <a:rPr lang="en-US" sz="20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, </a:t>
            </a:r>
            <a:r>
              <a:rPr lang="en-US" sz="20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EducationField</a:t>
            </a:r>
            <a:r>
              <a:rPr lang="en-US" sz="20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, </a:t>
            </a:r>
            <a:r>
              <a:rPr lang="en-US" sz="20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JobRole</a:t>
            </a:r>
            <a:r>
              <a:rPr lang="en-US" sz="20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, </a:t>
            </a:r>
            <a:r>
              <a:rPr lang="en-US" sz="20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MaritalStatus</a:t>
            </a:r>
            <a:r>
              <a:rPr lang="en-US" sz="20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. Karena </a:t>
            </a:r>
            <a:r>
              <a:rPr lang="en-US" sz="20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tipe</a:t>
            </a:r>
            <a:r>
              <a:rPr lang="en-US" sz="20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data nominal.</a:t>
            </a:r>
          </a:p>
          <a:p>
            <a:pPr marL="0" marR="0" lvl="0" indent="0" algn="l" rtl="0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82" name="Google Shape;82;p3"/>
          <p:cNvSpPr txBox="1"/>
          <p:nvPr/>
        </p:nvSpPr>
        <p:spPr>
          <a:xfrm>
            <a:off x="1041720" y="101717"/>
            <a:ext cx="7352400" cy="599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Univariate Analysis</a:t>
            </a:r>
            <a:endParaRPr sz="3200" b="1" dirty="0">
              <a:solidFill>
                <a:srgbClr val="0198A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2472242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3" descr="A picture containing drawing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63470" y="-1"/>
            <a:ext cx="1268910" cy="527647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3"/>
          <p:cNvSpPr txBox="1"/>
          <p:nvPr/>
        </p:nvSpPr>
        <p:spPr>
          <a:xfrm>
            <a:off x="1041713" y="653047"/>
            <a:ext cx="10533000" cy="689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Numerical Data</a:t>
            </a:r>
            <a:endParaRPr dirty="0"/>
          </a:p>
        </p:txBody>
      </p:sp>
      <p:sp>
        <p:nvSpPr>
          <p:cNvPr id="82" name="Google Shape;82;p3"/>
          <p:cNvSpPr txBox="1"/>
          <p:nvPr/>
        </p:nvSpPr>
        <p:spPr>
          <a:xfrm>
            <a:off x="1041720" y="101717"/>
            <a:ext cx="7352400" cy="599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Univariate Analysis</a:t>
            </a:r>
            <a:endParaRPr sz="3200" b="1" dirty="0">
              <a:solidFill>
                <a:srgbClr val="0198A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E9AACBD-9C78-49ED-B7CF-273428AF3D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761"/>
          <a:stretch/>
        </p:blipFill>
        <p:spPr bwMode="auto">
          <a:xfrm>
            <a:off x="617287" y="1252530"/>
            <a:ext cx="6858000" cy="5159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E24B206B-2F48-4B3A-8415-8739867B18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274"/>
          <a:stretch/>
        </p:blipFill>
        <p:spPr bwMode="auto">
          <a:xfrm>
            <a:off x="7563092" y="1252530"/>
            <a:ext cx="6858000" cy="1695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Google Shape;103;gcf82d40dce_0_26">
            <a:extLst>
              <a:ext uri="{FF2B5EF4-FFF2-40B4-BE49-F238E27FC236}">
                <a16:creationId xmlns:a16="http://schemas.microsoft.com/office/drawing/2014/main" id="{327E7C9C-F65D-4BC2-8098-AF935A06847B}"/>
              </a:ext>
            </a:extLst>
          </p:cNvPr>
          <p:cNvSpPr txBox="1"/>
          <p:nvPr/>
        </p:nvSpPr>
        <p:spPr>
          <a:xfrm>
            <a:off x="7563092" y="3264061"/>
            <a:ext cx="4526365" cy="2488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rgbClr val="000000"/>
                </a:solidFill>
                <a:effectLst/>
                <a:latin typeface="Dosis" pitchFamily="2" charset="0"/>
                <a:cs typeface="Times New Roman" panose="02020603050405020304" pitchFamily="18" charset="0"/>
              </a:rPr>
              <a:t>Outlier </a:t>
            </a:r>
            <a:r>
              <a:rPr lang="en-US" b="0" dirty="0" err="1">
                <a:solidFill>
                  <a:srgbClr val="000000"/>
                </a:solidFill>
                <a:effectLst/>
                <a:latin typeface="Dosis" pitchFamily="2" charset="0"/>
                <a:cs typeface="Times New Roman" panose="02020603050405020304" pitchFamily="18" charset="0"/>
              </a:rPr>
              <a:t>terlihat</a:t>
            </a:r>
            <a:r>
              <a:rPr lang="en-US" b="0" dirty="0">
                <a:solidFill>
                  <a:srgbClr val="000000"/>
                </a:solidFill>
                <a:effectLst/>
                <a:latin typeface="Dosis" pitchFamily="2" charset="0"/>
                <a:cs typeface="Times New Roman" panose="02020603050405020304" pitchFamily="18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Dosis" pitchFamily="2" charset="0"/>
                <a:cs typeface="Times New Roman" panose="02020603050405020304" pitchFamily="18" charset="0"/>
              </a:rPr>
              <a:t>terutama</a:t>
            </a:r>
            <a:r>
              <a:rPr lang="en-US" b="0" dirty="0">
                <a:solidFill>
                  <a:srgbClr val="000000"/>
                </a:solidFill>
                <a:effectLst/>
                <a:latin typeface="Dosis" pitchFamily="2" charset="0"/>
                <a:cs typeface="Times New Roman" panose="02020603050405020304" pitchFamily="18" charset="0"/>
              </a:rPr>
              <a:t> pada </a:t>
            </a:r>
            <a:r>
              <a:rPr lang="en-US" b="0" dirty="0" err="1">
                <a:solidFill>
                  <a:srgbClr val="000000"/>
                </a:solidFill>
                <a:effectLst/>
                <a:latin typeface="Dosis" pitchFamily="2" charset="0"/>
                <a:cs typeface="Times New Roman" panose="02020603050405020304" pitchFamily="18" charset="0"/>
              </a:rPr>
              <a:t>kolom</a:t>
            </a:r>
            <a:r>
              <a:rPr lang="en-US" b="0" dirty="0">
                <a:solidFill>
                  <a:srgbClr val="000000"/>
                </a:solidFill>
                <a:effectLst/>
                <a:latin typeface="Dosis" pitchFamily="2" charset="0"/>
                <a:cs typeface="Times New Roman" panose="02020603050405020304" pitchFamily="18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Dosis" pitchFamily="2" charset="0"/>
                <a:cs typeface="Times New Roman" panose="02020603050405020304" pitchFamily="18" charset="0"/>
              </a:rPr>
              <a:t>MonthlyIncome</a:t>
            </a:r>
            <a:r>
              <a:rPr lang="en-US" b="0" dirty="0">
                <a:solidFill>
                  <a:srgbClr val="000000"/>
                </a:solidFill>
                <a:effectLst/>
                <a:latin typeface="Dosis" pitchFamily="2" charset="0"/>
                <a:cs typeface="Times New Roman" panose="02020603050405020304" pitchFamily="18" charset="0"/>
              </a:rPr>
              <a:t>, </a:t>
            </a:r>
            <a:r>
              <a:rPr lang="en-US" b="0" dirty="0" err="1">
                <a:solidFill>
                  <a:srgbClr val="000000"/>
                </a:solidFill>
                <a:effectLst/>
                <a:latin typeface="Dosis" pitchFamily="2" charset="0"/>
                <a:cs typeface="Times New Roman" panose="02020603050405020304" pitchFamily="18" charset="0"/>
              </a:rPr>
              <a:t>YearAtCompany</a:t>
            </a:r>
            <a:r>
              <a:rPr lang="en-US" b="0" dirty="0">
                <a:solidFill>
                  <a:srgbClr val="000000"/>
                </a:solidFill>
                <a:effectLst/>
                <a:latin typeface="Dosis" pitchFamily="2" charset="0"/>
                <a:cs typeface="Times New Roman" panose="02020603050405020304" pitchFamily="18" charset="0"/>
              </a:rPr>
              <a:t>, </a:t>
            </a:r>
            <a:r>
              <a:rPr lang="en-US" b="0" dirty="0" err="1">
                <a:solidFill>
                  <a:srgbClr val="000000"/>
                </a:solidFill>
                <a:effectLst/>
                <a:latin typeface="Dosis" pitchFamily="2" charset="0"/>
                <a:cs typeface="Times New Roman" panose="02020603050405020304" pitchFamily="18" charset="0"/>
              </a:rPr>
              <a:t>TotalWorkingYear</a:t>
            </a:r>
            <a:r>
              <a:rPr lang="en-US" b="0" dirty="0">
                <a:solidFill>
                  <a:srgbClr val="000000"/>
                </a:solidFill>
                <a:effectLst/>
                <a:latin typeface="Dosis" pitchFamily="2" charset="0"/>
                <a:cs typeface="Times New Roman" panose="02020603050405020304" pitchFamily="18" charset="0"/>
              </a:rPr>
              <a:t>, </a:t>
            </a:r>
            <a:r>
              <a:rPr lang="en-US" b="0" dirty="0" err="1">
                <a:solidFill>
                  <a:srgbClr val="000000"/>
                </a:solidFill>
                <a:effectLst/>
                <a:latin typeface="Dosis" pitchFamily="2" charset="0"/>
                <a:cs typeface="Times New Roman" panose="02020603050405020304" pitchFamily="18" charset="0"/>
              </a:rPr>
              <a:t>YearsSinceLastPromotion</a:t>
            </a:r>
            <a:r>
              <a:rPr lang="en-US" b="0" dirty="0">
                <a:solidFill>
                  <a:srgbClr val="000000"/>
                </a:solidFill>
                <a:effectLst/>
                <a:latin typeface="Dosis" pitchFamily="2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rgbClr val="000000"/>
                </a:solidFill>
                <a:effectLst/>
                <a:latin typeface="Dosis" pitchFamily="2" charset="0"/>
                <a:cs typeface="Times New Roman" panose="02020603050405020304" pitchFamily="18" charset="0"/>
              </a:rPr>
              <a:t>Kolom yang </a:t>
            </a:r>
            <a:r>
              <a:rPr lang="en-US" b="0" dirty="0" err="1">
                <a:solidFill>
                  <a:srgbClr val="000000"/>
                </a:solidFill>
                <a:effectLst/>
                <a:latin typeface="Dosis" pitchFamily="2" charset="0"/>
                <a:cs typeface="Times New Roman" panose="02020603050405020304" pitchFamily="18" charset="0"/>
              </a:rPr>
              <a:t>memiliki</a:t>
            </a:r>
            <a:r>
              <a:rPr lang="en-US" b="0" dirty="0">
                <a:solidFill>
                  <a:srgbClr val="000000"/>
                </a:solidFill>
                <a:effectLst/>
                <a:latin typeface="Dosis" pitchFamily="2" charset="0"/>
                <a:cs typeface="Times New Roman" panose="02020603050405020304" pitchFamily="18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Dosis" pitchFamily="2" charset="0"/>
                <a:cs typeface="Times New Roman" panose="02020603050405020304" pitchFamily="18" charset="0"/>
              </a:rPr>
              <a:t>distribusi</a:t>
            </a:r>
            <a:r>
              <a:rPr lang="en-US" b="0" dirty="0">
                <a:solidFill>
                  <a:srgbClr val="000000"/>
                </a:solidFill>
                <a:effectLst/>
                <a:latin typeface="Dosis" pitchFamily="2" charset="0"/>
                <a:cs typeface="Times New Roman" panose="02020603050405020304" pitchFamily="18" charset="0"/>
              </a:rPr>
              <a:t> data </a:t>
            </a:r>
            <a:r>
              <a:rPr lang="en-US" b="0" dirty="0" err="1">
                <a:solidFill>
                  <a:srgbClr val="000000"/>
                </a:solidFill>
                <a:effectLst/>
                <a:latin typeface="Dosis" pitchFamily="2" charset="0"/>
                <a:cs typeface="Times New Roman" panose="02020603050405020304" pitchFamily="18" charset="0"/>
              </a:rPr>
              <a:t>mendekati</a:t>
            </a:r>
            <a:r>
              <a:rPr lang="en-US" b="0" dirty="0">
                <a:solidFill>
                  <a:srgbClr val="000000"/>
                </a:solidFill>
                <a:effectLst/>
                <a:latin typeface="Dosis" pitchFamily="2" charset="0"/>
                <a:cs typeface="Times New Roman" panose="02020603050405020304" pitchFamily="18" charset="0"/>
              </a:rPr>
              <a:t> normal </a:t>
            </a:r>
            <a:r>
              <a:rPr lang="en-US" b="0" dirty="0" err="1">
                <a:solidFill>
                  <a:srgbClr val="000000"/>
                </a:solidFill>
                <a:effectLst/>
                <a:latin typeface="Dosis" pitchFamily="2" charset="0"/>
                <a:cs typeface="Times New Roman" panose="02020603050405020304" pitchFamily="18" charset="0"/>
              </a:rPr>
              <a:t>adalah</a:t>
            </a:r>
            <a:r>
              <a:rPr lang="en-US" b="0" dirty="0">
                <a:solidFill>
                  <a:srgbClr val="000000"/>
                </a:solidFill>
                <a:effectLst/>
                <a:latin typeface="Dosis" pitchFamily="2" charset="0"/>
                <a:cs typeface="Times New Roman" panose="02020603050405020304" pitchFamily="18" charset="0"/>
              </a:rPr>
              <a:t> Age, Daily Hourly Monthly Rate.</a:t>
            </a:r>
          </a:p>
        </p:txBody>
      </p:sp>
    </p:spTree>
    <p:extLst>
      <p:ext uri="{BB962C8B-B14F-4D97-AF65-F5344CB8AC3E}">
        <p14:creationId xmlns:p14="http://schemas.microsoft.com/office/powerpoint/2010/main" val="31289869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3" descr="A picture containing drawing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63470" y="-1"/>
            <a:ext cx="1268910" cy="527647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3"/>
          <p:cNvSpPr txBox="1"/>
          <p:nvPr/>
        </p:nvSpPr>
        <p:spPr>
          <a:xfrm>
            <a:off x="1041713" y="653047"/>
            <a:ext cx="10533000" cy="689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Numerical Data</a:t>
            </a:r>
            <a:endParaRPr dirty="0"/>
          </a:p>
        </p:txBody>
      </p:sp>
      <p:sp>
        <p:nvSpPr>
          <p:cNvPr id="82" name="Google Shape;82;p3"/>
          <p:cNvSpPr txBox="1"/>
          <p:nvPr/>
        </p:nvSpPr>
        <p:spPr>
          <a:xfrm>
            <a:off x="1041720" y="101717"/>
            <a:ext cx="7352400" cy="599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Univariate Analysis</a:t>
            </a:r>
            <a:endParaRPr sz="3200" b="1" dirty="0">
              <a:solidFill>
                <a:srgbClr val="0198A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" name="Google Shape;103;gcf82d40dce_0_26">
            <a:extLst>
              <a:ext uri="{FF2B5EF4-FFF2-40B4-BE49-F238E27FC236}">
                <a16:creationId xmlns:a16="http://schemas.microsoft.com/office/drawing/2014/main" id="{327E7C9C-F65D-4BC2-8098-AF935A06847B}"/>
              </a:ext>
            </a:extLst>
          </p:cNvPr>
          <p:cNvSpPr txBox="1"/>
          <p:nvPr/>
        </p:nvSpPr>
        <p:spPr>
          <a:xfrm>
            <a:off x="7475287" y="2910174"/>
            <a:ext cx="4526365" cy="2488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rgbClr val="000000"/>
                </a:solidFill>
                <a:effectLst/>
                <a:latin typeface="Dosis" pitchFamily="2" charset="0"/>
                <a:cs typeface="Times New Roman" panose="02020603050405020304" pitchFamily="18" charset="0"/>
              </a:rPr>
              <a:t>Kolom yang sangat skew </a:t>
            </a:r>
            <a:r>
              <a:rPr lang="en-US" b="0" dirty="0" err="1">
                <a:solidFill>
                  <a:srgbClr val="000000"/>
                </a:solidFill>
                <a:effectLst/>
                <a:latin typeface="Dosis" pitchFamily="2" charset="0"/>
                <a:cs typeface="Times New Roman" panose="02020603050405020304" pitchFamily="18" charset="0"/>
              </a:rPr>
              <a:t>adalah</a:t>
            </a:r>
            <a:r>
              <a:rPr lang="en-US" b="0" dirty="0">
                <a:solidFill>
                  <a:srgbClr val="000000"/>
                </a:solidFill>
                <a:effectLst/>
                <a:latin typeface="Dosis" pitchFamily="2" charset="0"/>
                <a:cs typeface="Times New Roman" panose="02020603050405020304" pitchFamily="18" charset="0"/>
              </a:rPr>
              <a:t>: </a:t>
            </a:r>
            <a:r>
              <a:rPr lang="en-US" b="0" dirty="0" err="1">
                <a:solidFill>
                  <a:srgbClr val="000000"/>
                </a:solidFill>
                <a:effectLst/>
                <a:latin typeface="Dosis" pitchFamily="2" charset="0"/>
                <a:cs typeface="Times New Roman" panose="02020603050405020304" pitchFamily="18" charset="0"/>
              </a:rPr>
              <a:t>MonthlyIncome</a:t>
            </a:r>
            <a:r>
              <a:rPr lang="en-US" b="0" dirty="0">
                <a:solidFill>
                  <a:srgbClr val="000000"/>
                </a:solidFill>
                <a:effectLst/>
                <a:latin typeface="Dosis" pitchFamily="2" charset="0"/>
                <a:cs typeface="Times New Roman" panose="02020603050405020304" pitchFamily="18" charset="0"/>
              </a:rPr>
              <a:t>, </a:t>
            </a:r>
            <a:r>
              <a:rPr lang="en-US" b="0" dirty="0" err="1">
                <a:solidFill>
                  <a:srgbClr val="000000"/>
                </a:solidFill>
                <a:effectLst/>
                <a:latin typeface="Dosis" pitchFamily="2" charset="0"/>
                <a:cs typeface="Times New Roman" panose="02020603050405020304" pitchFamily="18" charset="0"/>
              </a:rPr>
              <a:t>NumCompaniesWorked</a:t>
            </a:r>
            <a:r>
              <a:rPr lang="en-US" b="0" dirty="0">
                <a:solidFill>
                  <a:srgbClr val="000000"/>
                </a:solidFill>
                <a:effectLst/>
                <a:latin typeface="Dosis" pitchFamily="2" charset="0"/>
                <a:cs typeface="Times New Roman" panose="02020603050405020304" pitchFamily="18" charset="0"/>
              </a:rPr>
              <a:t>, </a:t>
            </a:r>
            <a:r>
              <a:rPr lang="en-US" b="0" dirty="0" err="1">
                <a:solidFill>
                  <a:srgbClr val="000000"/>
                </a:solidFill>
                <a:effectLst/>
                <a:latin typeface="Dosis" pitchFamily="2" charset="0"/>
                <a:cs typeface="Times New Roman" panose="02020603050405020304" pitchFamily="18" charset="0"/>
              </a:rPr>
              <a:t>PercentSalaryHike</a:t>
            </a:r>
            <a:r>
              <a:rPr lang="en-US" b="0" dirty="0">
                <a:solidFill>
                  <a:srgbClr val="000000"/>
                </a:solidFill>
                <a:effectLst/>
                <a:latin typeface="Dosis" pitchFamily="2" charset="0"/>
                <a:cs typeface="Times New Roman" panose="02020603050405020304" pitchFamily="18" charset="0"/>
              </a:rPr>
              <a:t>, </a:t>
            </a:r>
            <a:r>
              <a:rPr lang="en-US" b="0" dirty="0" err="1">
                <a:solidFill>
                  <a:srgbClr val="000000"/>
                </a:solidFill>
                <a:effectLst/>
                <a:latin typeface="Dosis" pitchFamily="2" charset="0"/>
                <a:cs typeface="Times New Roman" panose="02020603050405020304" pitchFamily="18" charset="0"/>
              </a:rPr>
              <a:t>TotalWorkingYears</a:t>
            </a:r>
            <a:r>
              <a:rPr lang="en-US" b="0" dirty="0">
                <a:solidFill>
                  <a:srgbClr val="000000"/>
                </a:solidFill>
                <a:effectLst/>
                <a:latin typeface="Dosis" pitchFamily="2" charset="0"/>
                <a:cs typeface="Times New Roman" panose="02020603050405020304" pitchFamily="18" charset="0"/>
              </a:rPr>
              <a:t>, </a:t>
            </a:r>
            <a:r>
              <a:rPr lang="en-US" b="0" dirty="0" err="1">
                <a:solidFill>
                  <a:srgbClr val="000000"/>
                </a:solidFill>
                <a:effectLst/>
                <a:latin typeface="Dosis" pitchFamily="2" charset="0"/>
                <a:cs typeface="Times New Roman" panose="02020603050405020304" pitchFamily="18" charset="0"/>
              </a:rPr>
              <a:t>YearsAtCompany</a:t>
            </a:r>
            <a:r>
              <a:rPr lang="en-US" b="0" dirty="0">
                <a:solidFill>
                  <a:srgbClr val="000000"/>
                </a:solidFill>
                <a:effectLst/>
                <a:latin typeface="Dosis" pitchFamily="2" charset="0"/>
                <a:cs typeface="Times New Roman" panose="02020603050405020304" pitchFamily="18" charset="0"/>
              </a:rPr>
              <a:t>, </a:t>
            </a:r>
            <a:r>
              <a:rPr lang="en-US" b="0" dirty="0" err="1">
                <a:solidFill>
                  <a:srgbClr val="000000"/>
                </a:solidFill>
                <a:effectLst/>
                <a:latin typeface="Dosis" pitchFamily="2" charset="0"/>
                <a:cs typeface="Times New Roman" panose="02020603050405020304" pitchFamily="18" charset="0"/>
              </a:rPr>
              <a:t>YearsInCurrentRole</a:t>
            </a:r>
            <a:r>
              <a:rPr lang="en-US" b="0" dirty="0">
                <a:solidFill>
                  <a:srgbClr val="000000"/>
                </a:solidFill>
                <a:effectLst/>
                <a:latin typeface="Dosis" pitchFamily="2" charset="0"/>
                <a:cs typeface="Times New Roman" panose="02020603050405020304" pitchFamily="18" charset="0"/>
              </a:rPr>
              <a:t>, </a:t>
            </a:r>
            <a:r>
              <a:rPr lang="en-US" b="0" dirty="0" err="1">
                <a:solidFill>
                  <a:srgbClr val="000000"/>
                </a:solidFill>
                <a:effectLst/>
                <a:latin typeface="Dosis" pitchFamily="2" charset="0"/>
                <a:cs typeface="Times New Roman" panose="02020603050405020304" pitchFamily="18" charset="0"/>
              </a:rPr>
              <a:t>YearsSinceLastPromotion</a:t>
            </a:r>
            <a:r>
              <a:rPr lang="en-US" b="0" dirty="0">
                <a:solidFill>
                  <a:srgbClr val="000000"/>
                </a:solidFill>
                <a:effectLst/>
                <a:latin typeface="Dosis" pitchFamily="2" charset="0"/>
                <a:cs typeface="Times New Roman" panose="02020603050405020304" pitchFamily="18" charset="0"/>
              </a:rPr>
              <a:t>, </a:t>
            </a:r>
            <a:r>
              <a:rPr lang="en-US" b="0" dirty="0" err="1">
                <a:solidFill>
                  <a:srgbClr val="000000"/>
                </a:solidFill>
                <a:effectLst/>
                <a:latin typeface="Dosis" pitchFamily="2" charset="0"/>
                <a:cs typeface="Times New Roman" panose="02020603050405020304" pitchFamily="18" charset="0"/>
              </a:rPr>
              <a:t>YearsWithCurrManager</a:t>
            </a:r>
            <a:r>
              <a:rPr lang="en-US" b="0" dirty="0">
                <a:solidFill>
                  <a:srgbClr val="000000"/>
                </a:solidFill>
                <a:effectLst/>
                <a:latin typeface="Dosis" pitchFamily="2" charset="0"/>
                <a:cs typeface="Times New Roman" panose="02020603050405020304" pitchFamily="18" charset="0"/>
              </a:rPr>
              <a:t>. </a:t>
            </a:r>
            <a:r>
              <a:rPr lang="en-US" b="0" dirty="0" err="1">
                <a:solidFill>
                  <a:srgbClr val="000000"/>
                </a:solidFill>
                <a:effectLst/>
                <a:latin typeface="Dosis" pitchFamily="2" charset="0"/>
                <a:cs typeface="Times New Roman" panose="02020603050405020304" pitchFamily="18" charset="0"/>
              </a:rPr>
              <a:t>Mungkin</a:t>
            </a:r>
            <a:r>
              <a:rPr lang="en-US" b="0" dirty="0">
                <a:solidFill>
                  <a:srgbClr val="000000"/>
                </a:solidFill>
                <a:effectLst/>
                <a:latin typeface="Dosis" pitchFamily="2" charset="0"/>
                <a:cs typeface="Times New Roman" panose="02020603050405020304" pitchFamily="18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Dosis" pitchFamily="2" charset="0"/>
                <a:cs typeface="Times New Roman" panose="02020603050405020304" pitchFamily="18" charset="0"/>
              </a:rPr>
              <a:t>untuk</a:t>
            </a:r>
            <a:r>
              <a:rPr lang="en-US" b="0" dirty="0">
                <a:solidFill>
                  <a:srgbClr val="000000"/>
                </a:solidFill>
                <a:effectLst/>
                <a:latin typeface="Dosis" pitchFamily="2" charset="0"/>
                <a:cs typeface="Times New Roman" panose="02020603050405020304" pitchFamily="18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Dosis" pitchFamily="2" charset="0"/>
                <a:cs typeface="Times New Roman" panose="02020603050405020304" pitchFamily="18" charset="0"/>
              </a:rPr>
              <a:t>kolom</a:t>
            </a:r>
            <a:r>
              <a:rPr lang="en-US" b="0" dirty="0">
                <a:solidFill>
                  <a:srgbClr val="000000"/>
                </a:solidFill>
                <a:effectLst/>
                <a:latin typeface="Dosis" pitchFamily="2" charset="0"/>
                <a:cs typeface="Times New Roman" panose="02020603050405020304" pitchFamily="18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Dosis" pitchFamily="2" charset="0"/>
                <a:cs typeface="Times New Roman" panose="02020603050405020304" pitchFamily="18" charset="0"/>
              </a:rPr>
              <a:t>ini</a:t>
            </a:r>
            <a:r>
              <a:rPr lang="en-US" b="0" dirty="0">
                <a:solidFill>
                  <a:srgbClr val="000000"/>
                </a:solidFill>
                <a:effectLst/>
                <a:latin typeface="Dosis" pitchFamily="2" charset="0"/>
                <a:cs typeface="Times New Roman" panose="02020603050405020304" pitchFamily="18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Dosis" pitchFamily="2" charset="0"/>
                <a:cs typeface="Times New Roman" panose="02020603050405020304" pitchFamily="18" charset="0"/>
              </a:rPr>
              <a:t>perlu</a:t>
            </a:r>
            <a:r>
              <a:rPr lang="en-US" b="0" dirty="0">
                <a:solidFill>
                  <a:srgbClr val="000000"/>
                </a:solidFill>
                <a:effectLst/>
                <a:latin typeface="Dosis" pitchFamily="2" charset="0"/>
                <a:cs typeface="Times New Roman" panose="02020603050405020304" pitchFamily="18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Dosis" pitchFamily="2" charset="0"/>
                <a:cs typeface="Times New Roman" panose="02020603050405020304" pitchFamily="18" charset="0"/>
              </a:rPr>
              <a:t>dilakukan</a:t>
            </a:r>
            <a:r>
              <a:rPr lang="en-US" b="0" dirty="0">
                <a:solidFill>
                  <a:srgbClr val="000000"/>
                </a:solidFill>
                <a:effectLst/>
                <a:latin typeface="Dosis" pitchFamily="2" charset="0"/>
                <a:cs typeface="Times New Roman" panose="02020603050405020304" pitchFamily="18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Dosis" pitchFamily="2" charset="0"/>
                <a:cs typeface="Times New Roman" panose="02020603050405020304" pitchFamily="18" charset="0"/>
              </a:rPr>
              <a:t>transformasi</a:t>
            </a:r>
            <a:r>
              <a:rPr lang="en-US" b="0" dirty="0">
                <a:solidFill>
                  <a:srgbClr val="000000"/>
                </a:solidFill>
                <a:effectLst/>
                <a:latin typeface="Dosis" pitchFamily="2" charset="0"/>
                <a:cs typeface="Times New Roman" panose="02020603050405020304" pitchFamily="18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Dosis" pitchFamily="2" charset="0"/>
                <a:cs typeface="Times New Roman" panose="02020603050405020304" pitchFamily="18" charset="0"/>
              </a:rPr>
              <a:t>terlebih</a:t>
            </a:r>
            <a:r>
              <a:rPr lang="en-US" b="0" dirty="0">
                <a:solidFill>
                  <a:srgbClr val="000000"/>
                </a:solidFill>
                <a:effectLst/>
                <a:latin typeface="Dosis" pitchFamily="2" charset="0"/>
                <a:cs typeface="Times New Roman" panose="02020603050405020304" pitchFamily="18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Dosis" pitchFamily="2" charset="0"/>
                <a:cs typeface="Times New Roman" panose="02020603050405020304" pitchFamily="18" charset="0"/>
              </a:rPr>
              <a:t>dahulu</a:t>
            </a:r>
            <a:r>
              <a:rPr lang="en-US" b="0" dirty="0">
                <a:solidFill>
                  <a:srgbClr val="000000"/>
                </a:solidFill>
                <a:effectLst/>
                <a:latin typeface="Dosis" pitchFamily="2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dirty="0" err="1">
                <a:solidFill>
                  <a:srgbClr val="000000"/>
                </a:solidFill>
                <a:effectLst/>
                <a:latin typeface="Dosis" pitchFamily="2" charset="0"/>
                <a:cs typeface="Times New Roman" panose="02020603050405020304" pitchFamily="18" charset="0"/>
              </a:rPr>
              <a:t>YearsinCurrentRole</a:t>
            </a:r>
            <a:r>
              <a:rPr lang="en-US" b="0" dirty="0">
                <a:solidFill>
                  <a:srgbClr val="000000"/>
                </a:solidFill>
                <a:effectLst/>
                <a:latin typeface="Dosis" pitchFamily="2" charset="0"/>
                <a:cs typeface="Times New Roman" panose="02020603050405020304" pitchFamily="18" charset="0"/>
              </a:rPr>
              <a:t> dan </a:t>
            </a:r>
            <a:r>
              <a:rPr lang="en-US" b="0" dirty="0" err="1">
                <a:solidFill>
                  <a:srgbClr val="000000"/>
                </a:solidFill>
                <a:effectLst/>
                <a:latin typeface="Dosis" pitchFamily="2" charset="0"/>
                <a:cs typeface="Times New Roman" panose="02020603050405020304" pitchFamily="18" charset="0"/>
              </a:rPr>
              <a:t>YearsWithCurrManager</a:t>
            </a:r>
            <a:r>
              <a:rPr lang="en-US" b="0" dirty="0">
                <a:solidFill>
                  <a:srgbClr val="000000"/>
                </a:solidFill>
                <a:effectLst/>
                <a:latin typeface="Dosis" pitchFamily="2" charset="0"/>
                <a:cs typeface="Times New Roman" panose="02020603050405020304" pitchFamily="18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Dosis" pitchFamily="2" charset="0"/>
                <a:cs typeface="Times New Roman" panose="02020603050405020304" pitchFamily="18" charset="0"/>
              </a:rPr>
              <a:t>memiliki</a:t>
            </a:r>
            <a:r>
              <a:rPr lang="en-US" b="0" dirty="0">
                <a:solidFill>
                  <a:srgbClr val="000000"/>
                </a:solidFill>
                <a:effectLst/>
                <a:latin typeface="Dosis" pitchFamily="2" charset="0"/>
                <a:cs typeface="Times New Roman" panose="02020603050405020304" pitchFamily="18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Dosis" pitchFamily="2" charset="0"/>
                <a:cs typeface="Times New Roman" panose="02020603050405020304" pitchFamily="18" charset="0"/>
              </a:rPr>
              <a:t>distribusi</a:t>
            </a:r>
            <a:r>
              <a:rPr lang="en-US" b="0" dirty="0">
                <a:solidFill>
                  <a:srgbClr val="000000"/>
                </a:solidFill>
                <a:effectLst/>
                <a:latin typeface="Dosis" pitchFamily="2" charset="0"/>
                <a:cs typeface="Times New Roman" panose="02020603050405020304" pitchFamily="18" charset="0"/>
              </a:rPr>
              <a:t> data yang </a:t>
            </a:r>
            <a:r>
              <a:rPr lang="en-US" b="0" dirty="0" err="1">
                <a:solidFill>
                  <a:srgbClr val="000000"/>
                </a:solidFill>
                <a:effectLst/>
                <a:latin typeface="Dosis" pitchFamily="2" charset="0"/>
                <a:cs typeface="Times New Roman" panose="02020603050405020304" pitchFamily="18" charset="0"/>
              </a:rPr>
              <a:t>mirip</a:t>
            </a:r>
            <a:r>
              <a:rPr lang="en-US" b="0" dirty="0">
                <a:solidFill>
                  <a:srgbClr val="000000"/>
                </a:solidFill>
                <a:effectLst/>
                <a:latin typeface="Dosis" pitchFamily="2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dirty="0" err="1">
                <a:solidFill>
                  <a:srgbClr val="000000"/>
                </a:solidFill>
                <a:effectLst/>
                <a:latin typeface="Dosis" pitchFamily="2" charset="0"/>
                <a:cs typeface="Times New Roman" panose="02020603050405020304" pitchFamily="18" charset="0"/>
              </a:rPr>
              <a:t>DailyRate</a:t>
            </a:r>
            <a:r>
              <a:rPr lang="en-US" b="0" dirty="0">
                <a:solidFill>
                  <a:srgbClr val="000000"/>
                </a:solidFill>
                <a:effectLst/>
                <a:latin typeface="Dosis" pitchFamily="2" charset="0"/>
                <a:cs typeface="Times New Roman" panose="02020603050405020304" pitchFamily="18" charset="0"/>
              </a:rPr>
              <a:t>, </a:t>
            </a:r>
            <a:r>
              <a:rPr lang="en-US" b="0" dirty="0" err="1">
                <a:solidFill>
                  <a:srgbClr val="000000"/>
                </a:solidFill>
                <a:effectLst/>
                <a:latin typeface="Dosis" pitchFamily="2" charset="0"/>
                <a:cs typeface="Times New Roman" panose="02020603050405020304" pitchFamily="18" charset="0"/>
              </a:rPr>
              <a:t>HourlyRate</a:t>
            </a:r>
            <a:r>
              <a:rPr lang="en-US" b="0" dirty="0">
                <a:solidFill>
                  <a:srgbClr val="000000"/>
                </a:solidFill>
                <a:effectLst/>
                <a:latin typeface="Dosis" pitchFamily="2" charset="0"/>
                <a:cs typeface="Times New Roman" panose="02020603050405020304" pitchFamily="18" charset="0"/>
              </a:rPr>
              <a:t>, </a:t>
            </a:r>
            <a:r>
              <a:rPr lang="en-US" b="0" dirty="0" err="1">
                <a:solidFill>
                  <a:srgbClr val="000000"/>
                </a:solidFill>
                <a:effectLst/>
                <a:latin typeface="Dosis" pitchFamily="2" charset="0"/>
                <a:cs typeface="Times New Roman" panose="02020603050405020304" pitchFamily="18" charset="0"/>
              </a:rPr>
              <a:t>MonthlyRate</a:t>
            </a:r>
            <a:r>
              <a:rPr lang="en-US" b="0" dirty="0">
                <a:solidFill>
                  <a:srgbClr val="000000"/>
                </a:solidFill>
                <a:effectLst/>
                <a:latin typeface="Dosis" pitchFamily="2" charset="0"/>
                <a:cs typeface="Times New Roman" panose="02020603050405020304" pitchFamily="18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Dosis" pitchFamily="2" charset="0"/>
                <a:cs typeface="Times New Roman" panose="02020603050405020304" pitchFamily="18" charset="0"/>
              </a:rPr>
              <a:t>memiliki</a:t>
            </a:r>
            <a:r>
              <a:rPr lang="en-US" b="0" dirty="0">
                <a:solidFill>
                  <a:srgbClr val="000000"/>
                </a:solidFill>
                <a:effectLst/>
                <a:latin typeface="Dosis" pitchFamily="2" charset="0"/>
                <a:cs typeface="Times New Roman" panose="02020603050405020304" pitchFamily="18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Dosis" pitchFamily="2" charset="0"/>
                <a:cs typeface="Times New Roman" panose="02020603050405020304" pitchFamily="18" charset="0"/>
              </a:rPr>
              <a:t>distribusi</a:t>
            </a:r>
            <a:r>
              <a:rPr lang="en-US" b="0" dirty="0">
                <a:solidFill>
                  <a:srgbClr val="000000"/>
                </a:solidFill>
                <a:effectLst/>
                <a:latin typeface="Dosis" pitchFamily="2" charset="0"/>
                <a:cs typeface="Times New Roman" panose="02020603050405020304" pitchFamily="18" charset="0"/>
              </a:rPr>
              <a:t> data yang </a:t>
            </a:r>
            <a:r>
              <a:rPr lang="en-US" b="0" dirty="0" err="1">
                <a:solidFill>
                  <a:srgbClr val="000000"/>
                </a:solidFill>
                <a:effectLst/>
                <a:latin typeface="Dosis" pitchFamily="2" charset="0"/>
                <a:cs typeface="Times New Roman" panose="02020603050405020304" pitchFamily="18" charset="0"/>
              </a:rPr>
              <a:t>mirip</a:t>
            </a:r>
            <a:r>
              <a:rPr lang="en-US" b="0" dirty="0">
                <a:solidFill>
                  <a:srgbClr val="000000"/>
                </a:solidFill>
                <a:effectLst/>
                <a:latin typeface="Dosis" pitchFamily="2" charset="0"/>
                <a:cs typeface="Times New Roman" panose="02020603050405020304" pitchFamily="18" charset="0"/>
              </a:rPr>
              <a:t> juga.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14D9378-AD9F-4C1D-A5CD-E88889D5F3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051"/>
          <a:stretch/>
        </p:blipFill>
        <p:spPr bwMode="auto">
          <a:xfrm>
            <a:off x="617287" y="1191333"/>
            <a:ext cx="6858000" cy="5140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FC97F74F-80C0-4CC0-8FF7-B6694322BA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937"/>
          <a:stretch/>
        </p:blipFill>
        <p:spPr bwMode="auto">
          <a:xfrm>
            <a:off x="7721287" y="1191333"/>
            <a:ext cx="6858000" cy="1718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28730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3" descr="A picture containing drawing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63470" y="-1"/>
            <a:ext cx="1268910" cy="527647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3"/>
          <p:cNvSpPr txBox="1"/>
          <p:nvPr/>
        </p:nvSpPr>
        <p:spPr>
          <a:xfrm>
            <a:off x="1041713" y="653047"/>
            <a:ext cx="10533000" cy="689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Categorical Data vs Attrition</a:t>
            </a:r>
            <a:endParaRPr dirty="0"/>
          </a:p>
        </p:txBody>
      </p:sp>
      <p:sp>
        <p:nvSpPr>
          <p:cNvPr id="82" name="Google Shape;82;p3"/>
          <p:cNvSpPr txBox="1"/>
          <p:nvPr/>
        </p:nvSpPr>
        <p:spPr>
          <a:xfrm>
            <a:off x="1041720" y="101717"/>
            <a:ext cx="7352400" cy="599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Multivariate Analysis</a:t>
            </a:r>
            <a:endParaRPr sz="3200" b="1" dirty="0">
              <a:solidFill>
                <a:srgbClr val="0198A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A0AF0331-5306-401F-A9B9-341FCEED8C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61" b="50006"/>
          <a:stretch/>
        </p:blipFill>
        <p:spPr bwMode="auto">
          <a:xfrm>
            <a:off x="833369" y="1124032"/>
            <a:ext cx="4754694" cy="2575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C7659A9E-903C-4753-A2FB-41C4F676D7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/>
          <a:stretch/>
        </p:blipFill>
        <p:spPr bwMode="auto">
          <a:xfrm>
            <a:off x="5620737" y="1149114"/>
            <a:ext cx="6395977" cy="2525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0F277836-F05D-47AD-A152-2F24CED9FE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331"/>
          <a:stretch/>
        </p:blipFill>
        <p:spPr bwMode="auto">
          <a:xfrm>
            <a:off x="833369" y="3932207"/>
            <a:ext cx="6858000" cy="2653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AC50D0F2-0743-4AA1-9BBD-F7274EA2D0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45" t="50000"/>
          <a:stretch/>
        </p:blipFill>
        <p:spPr bwMode="auto">
          <a:xfrm>
            <a:off x="7772392" y="3932207"/>
            <a:ext cx="5435288" cy="2593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27F9CE4B-540B-4E42-8CC2-92CB716148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 r="79986"/>
          <a:stretch/>
        </p:blipFill>
        <p:spPr bwMode="auto">
          <a:xfrm>
            <a:off x="10490036" y="1124032"/>
            <a:ext cx="1372565" cy="2525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38554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3" descr="A picture containing drawing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63470" y="-1"/>
            <a:ext cx="1268910" cy="527647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3"/>
          <p:cNvSpPr txBox="1"/>
          <p:nvPr/>
        </p:nvSpPr>
        <p:spPr>
          <a:xfrm>
            <a:off x="1041713" y="653047"/>
            <a:ext cx="10533000" cy="58056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Categorical Data</a:t>
            </a:r>
          </a:p>
          <a:p>
            <a:pPr marL="0" marR="0" lvl="0" indent="0" algn="l" rtl="0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342900" marR="0" lvl="0" indent="-342900" algn="l" rtl="0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RnD</a:t>
            </a:r>
            <a:r>
              <a:rPr lang="en-US" sz="20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Departemen</a:t>
            </a:r>
            <a:r>
              <a:rPr lang="en-US" sz="20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, Single, Travel Rarely, No Overtime, Job Involvement High, Work Life Balance Better, No Stock Option, Performance Rating Excellent, Job Level 1 (Entry Level) </a:t>
            </a:r>
            <a:r>
              <a:rPr lang="en-US" sz="20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memiliki</a:t>
            </a:r>
            <a:r>
              <a:rPr lang="en-US" sz="20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tingkat</a:t>
            </a:r>
            <a:r>
              <a:rPr lang="en-US" sz="20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attrition lebih </a:t>
            </a:r>
            <a:r>
              <a:rPr lang="en-US" sz="20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tinggi</a:t>
            </a:r>
            <a:r>
              <a:rPr lang="en-US" sz="20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dibandingkan</a:t>
            </a:r>
            <a:r>
              <a:rPr lang="en-US" sz="20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atribut</a:t>
            </a:r>
            <a:r>
              <a:rPr lang="en-US" sz="20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lainnya</a:t>
            </a:r>
            <a:r>
              <a:rPr lang="en-US" sz="20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dalam</a:t>
            </a:r>
            <a:r>
              <a:rPr lang="en-US" sz="20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satu</a:t>
            </a:r>
            <a:r>
              <a:rPr lang="en-US" sz="20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fitur</a:t>
            </a:r>
            <a:r>
              <a:rPr lang="en-US" sz="20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yang </a:t>
            </a:r>
            <a:r>
              <a:rPr lang="en-US" sz="20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sama</a:t>
            </a:r>
            <a:r>
              <a:rPr lang="en-US" sz="20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.</a:t>
            </a:r>
          </a:p>
          <a:p>
            <a:pPr marL="342900" marR="0" lvl="0" indent="-342900" algn="l" rtl="0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Yang </a:t>
            </a:r>
            <a:r>
              <a:rPr lang="en-US" sz="20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unik</a:t>
            </a:r>
            <a:r>
              <a:rPr lang="en-US" sz="20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adalah</a:t>
            </a:r>
            <a:r>
              <a:rPr lang="en-US" sz="20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No Overtime dan Job Involvement High </a:t>
            </a:r>
            <a:r>
              <a:rPr lang="en-US" sz="20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justru</a:t>
            </a:r>
            <a:r>
              <a:rPr lang="en-US" sz="20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attrition </a:t>
            </a:r>
            <a:r>
              <a:rPr lang="en-US" sz="20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nya</a:t>
            </a:r>
            <a:r>
              <a:rPr lang="en-US" sz="20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besar</a:t>
            </a:r>
            <a:r>
              <a:rPr lang="en-US" sz="20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.</a:t>
            </a:r>
            <a:endParaRPr lang="en-US" dirty="0"/>
          </a:p>
        </p:txBody>
      </p:sp>
      <p:sp>
        <p:nvSpPr>
          <p:cNvPr id="82" name="Google Shape;82;p3"/>
          <p:cNvSpPr txBox="1"/>
          <p:nvPr/>
        </p:nvSpPr>
        <p:spPr>
          <a:xfrm>
            <a:off x="1041720" y="101717"/>
            <a:ext cx="7352400" cy="599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Multivariate Analysis</a:t>
            </a:r>
            <a:endParaRPr sz="3200" b="1" dirty="0">
              <a:solidFill>
                <a:srgbClr val="0198A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1882709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549</Words>
  <Application>Microsoft Office PowerPoint</Application>
  <PresentationFormat>Widescreen</PresentationFormat>
  <Paragraphs>57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Dosis</vt:lpstr>
      <vt:lpstr>Calibri</vt:lpstr>
      <vt:lpstr>Montserrat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msoffice5650</dc:creator>
  <cp:lastModifiedBy>M Chosasih Mahendra</cp:lastModifiedBy>
  <cp:revision>1</cp:revision>
  <dcterms:created xsi:type="dcterms:W3CDTF">2020-04-28T06:06:52Z</dcterms:created>
  <dcterms:modified xsi:type="dcterms:W3CDTF">2022-03-27T17:03:18Z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0x0101007A90A3EAE74D784A98B166F67BEEB090</vt:lpwstr>
  </property>
</Properties>
</file>